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31" r:id="rId3"/>
    <p:sldId id="329" r:id="rId4"/>
    <p:sldId id="345" r:id="rId5"/>
    <p:sldId id="334" r:id="rId6"/>
    <p:sldId id="347" r:id="rId7"/>
    <p:sldId id="349" r:id="rId8"/>
    <p:sldId id="346" r:id="rId9"/>
    <p:sldId id="352" r:id="rId10"/>
    <p:sldId id="355" r:id="rId11"/>
    <p:sldId id="358" r:id="rId12"/>
    <p:sldId id="359" r:id="rId13"/>
  </p:sldIdLst>
  <p:sldSz cx="9144000" cy="5143500" type="screen16x9"/>
  <p:notesSz cx="6858000" cy="9144000"/>
  <p:custDataLst>
    <p:tags r:id="rId1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AC80"/>
    <a:srgbClr val="343843"/>
    <a:srgbClr val="E9AF31"/>
    <a:srgbClr val="949599"/>
    <a:srgbClr val="FDFDFD"/>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109" d="100"/>
          <a:sy n="109" d="100"/>
        </p:scale>
        <p:origin x="456" y="91"/>
      </p:cViewPr>
      <p:guideLst>
        <p:guide pos="2868"/>
        <p:guide orient="horz" pos="2505"/>
        <p:guide orient="horz" pos="2096"/>
        <p:guide pos="5556"/>
        <p:guide pos="18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gs" Target="tags/tag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jpeg>
</file>

<file path=ppt/media/image5.jpeg>
</file>

<file path=ppt/media/image6.jpe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8CE7D09B-D39A-4616-8388-15C7F50B95B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5B4C772-48CC-4874-8327-555D02B4446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25" name="图片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pic>
        <p:nvPicPr>
          <p:cNvPr id="25" name="图片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图片占位符 2"/>
          <p:cNvSpPr>
            <a:spLocks noGrp="1"/>
          </p:cNvSpPr>
          <p:nvPr>
            <p:ph type="pic" sz="quarter" idx="10"/>
          </p:nvPr>
        </p:nvSpPr>
        <p:spPr>
          <a:xfrm>
            <a:off x="145144" y="972459"/>
            <a:ext cx="2831539" cy="1749476"/>
          </a:xfrm>
          <a:prstGeom prst="rect">
            <a:avLst/>
          </a:prstGeom>
        </p:spPr>
        <p:txBody>
          <a:bodyPr/>
          <a:lstStyle/>
          <a:p>
            <a:endParaRPr lang="zh-CN" altLang="en-US"/>
          </a:p>
        </p:txBody>
      </p:sp>
      <p:sp>
        <p:nvSpPr>
          <p:cNvPr id="4" name="图片占位符 2"/>
          <p:cNvSpPr>
            <a:spLocks noGrp="1"/>
          </p:cNvSpPr>
          <p:nvPr>
            <p:ph type="pic" sz="quarter" idx="11"/>
          </p:nvPr>
        </p:nvSpPr>
        <p:spPr>
          <a:xfrm>
            <a:off x="3133929" y="972459"/>
            <a:ext cx="2831539" cy="1749476"/>
          </a:xfrm>
          <a:prstGeom prst="rect">
            <a:avLst/>
          </a:prstGeom>
        </p:spPr>
        <p:txBody>
          <a:bodyPr/>
          <a:lstStyle/>
          <a:p>
            <a:endParaRPr lang="zh-CN" altLang="en-US"/>
          </a:p>
        </p:txBody>
      </p:sp>
      <p:sp>
        <p:nvSpPr>
          <p:cNvPr id="5" name="图片占位符 2"/>
          <p:cNvSpPr>
            <a:spLocks noGrp="1"/>
          </p:cNvSpPr>
          <p:nvPr>
            <p:ph type="pic" sz="quarter" idx="12"/>
          </p:nvPr>
        </p:nvSpPr>
        <p:spPr>
          <a:xfrm>
            <a:off x="6122714" y="972459"/>
            <a:ext cx="2831539" cy="1749476"/>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25" name="图片 2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矩形: 圆角 2" descr="e7d195523061f1c09e9d68d7cf438b91ef959ecb14fc25d26BBA7F7DBC18E55DFF4014AF651F0BF2569D4B6C1DA7F1A4683A481403BD872FC687266AD13265C1DE7C373772FD8728ABDD69ADD03BFF5BE2862BC891DBB79E0D855F21651245329184AA4D6A56B8B32D29ECB149A5B58248D41A6BF52EFAE37B932C4CC1553899261C6510E604CF926F02B913E743C1A3"/>
          <p:cNvSpPr/>
          <p:nvPr userDrawn="1"/>
        </p:nvSpPr>
        <p:spPr>
          <a:xfrm>
            <a:off x="161132" y="984477"/>
            <a:ext cx="8821737" cy="3674609"/>
          </a:xfrm>
          <a:prstGeom prst="roundRect">
            <a:avLst>
              <a:gd name="adj" fmla="val 10146"/>
            </a:avLst>
          </a:prstGeom>
          <a:solidFill>
            <a:schemeClr val="bg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图片占位符 2"/>
          <p:cNvSpPr>
            <a:spLocks noGrp="1"/>
          </p:cNvSpPr>
          <p:nvPr>
            <p:ph type="pic" sz="quarter" idx="10"/>
          </p:nvPr>
        </p:nvSpPr>
        <p:spPr>
          <a:xfrm>
            <a:off x="145144" y="972458"/>
            <a:ext cx="8824686" cy="2104571"/>
          </a:xfrm>
          <a:prstGeom prst="rect">
            <a:avLst/>
          </a:prstGeom>
        </p:spPr>
        <p:txBody>
          <a:bodyP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8CE7D09B-D39A-4616-8388-15C7F50B95BB}"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5B4C772-48CC-4874-8327-555D02B4446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8CE7D09B-D39A-4616-8388-15C7F50B95BB}"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5B4C772-48CC-4874-8327-555D02B4446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8CE7D09B-D39A-4616-8388-15C7F50B95BB}"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5B4C772-48CC-4874-8327-555D02B4446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8CE7D09B-D39A-4616-8388-15C7F50B95B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5B4C772-48CC-4874-8327-555D02B4446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8CE7D09B-D39A-4616-8388-15C7F50B95BB}"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5B4C772-48CC-4874-8327-555D02B4446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4"/>
          <p:cNvGrpSpPr>
            <a:grpSpLocks noChangeAspect="1"/>
          </p:cNvGrpSpPr>
          <p:nvPr/>
        </p:nvGrpSpPr>
        <p:grpSpPr bwMode="auto">
          <a:xfrm rot="16200000">
            <a:off x="426171" y="4291700"/>
            <a:ext cx="615713" cy="805746"/>
            <a:chOff x="2759" y="1462"/>
            <a:chExt cx="243" cy="318"/>
          </a:xfrm>
        </p:grpSpPr>
        <p:sp>
          <p:nvSpPr>
            <p:cNvPr id="35" name="Oval 5"/>
            <p:cNvSpPr>
              <a:spLocks noChangeArrowheads="1"/>
            </p:cNvSpPr>
            <p:nvPr/>
          </p:nvSpPr>
          <p:spPr bwMode="auto">
            <a:xfrm>
              <a:off x="275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Oval 6"/>
            <p:cNvSpPr>
              <a:spLocks noChangeArrowheads="1"/>
            </p:cNvSpPr>
            <p:nvPr/>
          </p:nvSpPr>
          <p:spPr bwMode="auto">
            <a:xfrm>
              <a:off x="2834"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Oval 7"/>
            <p:cNvSpPr>
              <a:spLocks noChangeArrowheads="1"/>
            </p:cNvSpPr>
            <p:nvPr/>
          </p:nvSpPr>
          <p:spPr bwMode="auto">
            <a:xfrm>
              <a:off x="290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Oval 8"/>
            <p:cNvSpPr>
              <a:spLocks noChangeArrowheads="1"/>
            </p:cNvSpPr>
            <p:nvPr/>
          </p:nvSpPr>
          <p:spPr bwMode="auto">
            <a:xfrm>
              <a:off x="2985"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Oval 9"/>
            <p:cNvSpPr>
              <a:spLocks noChangeArrowheads="1"/>
            </p:cNvSpPr>
            <p:nvPr/>
          </p:nvSpPr>
          <p:spPr bwMode="auto">
            <a:xfrm>
              <a:off x="275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Oval 10"/>
            <p:cNvSpPr>
              <a:spLocks noChangeArrowheads="1"/>
            </p:cNvSpPr>
            <p:nvPr/>
          </p:nvSpPr>
          <p:spPr bwMode="auto">
            <a:xfrm>
              <a:off x="2834"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Oval 11"/>
            <p:cNvSpPr>
              <a:spLocks noChangeArrowheads="1"/>
            </p:cNvSpPr>
            <p:nvPr/>
          </p:nvSpPr>
          <p:spPr bwMode="auto">
            <a:xfrm>
              <a:off x="290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Oval 12"/>
            <p:cNvSpPr>
              <a:spLocks noChangeArrowheads="1"/>
            </p:cNvSpPr>
            <p:nvPr/>
          </p:nvSpPr>
          <p:spPr bwMode="auto">
            <a:xfrm>
              <a:off x="2985"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Oval 13"/>
            <p:cNvSpPr>
              <a:spLocks noChangeArrowheads="1"/>
            </p:cNvSpPr>
            <p:nvPr/>
          </p:nvSpPr>
          <p:spPr bwMode="auto">
            <a:xfrm>
              <a:off x="275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Oval 14"/>
            <p:cNvSpPr>
              <a:spLocks noChangeArrowheads="1"/>
            </p:cNvSpPr>
            <p:nvPr/>
          </p:nvSpPr>
          <p:spPr bwMode="auto">
            <a:xfrm>
              <a:off x="2834"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Oval 15"/>
            <p:cNvSpPr>
              <a:spLocks noChangeArrowheads="1"/>
            </p:cNvSpPr>
            <p:nvPr/>
          </p:nvSpPr>
          <p:spPr bwMode="auto">
            <a:xfrm>
              <a:off x="290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Oval 16"/>
            <p:cNvSpPr>
              <a:spLocks noChangeArrowheads="1"/>
            </p:cNvSpPr>
            <p:nvPr/>
          </p:nvSpPr>
          <p:spPr bwMode="auto">
            <a:xfrm>
              <a:off x="2985"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Oval 17"/>
            <p:cNvSpPr>
              <a:spLocks noChangeArrowheads="1"/>
            </p:cNvSpPr>
            <p:nvPr/>
          </p:nvSpPr>
          <p:spPr bwMode="auto">
            <a:xfrm>
              <a:off x="275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Oval 18"/>
            <p:cNvSpPr>
              <a:spLocks noChangeArrowheads="1"/>
            </p:cNvSpPr>
            <p:nvPr/>
          </p:nvSpPr>
          <p:spPr bwMode="auto">
            <a:xfrm>
              <a:off x="2834"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Oval 19"/>
            <p:cNvSpPr>
              <a:spLocks noChangeArrowheads="1"/>
            </p:cNvSpPr>
            <p:nvPr/>
          </p:nvSpPr>
          <p:spPr bwMode="auto">
            <a:xfrm>
              <a:off x="290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Oval 20"/>
            <p:cNvSpPr>
              <a:spLocks noChangeArrowheads="1"/>
            </p:cNvSpPr>
            <p:nvPr/>
          </p:nvSpPr>
          <p:spPr bwMode="auto">
            <a:xfrm>
              <a:off x="2985"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Oval 21"/>
            <p:cNvSpPr>
              <a:spLocks noChangeArrowheads="1"/>
            </p:cNvSpPr>
            <p:nvPr/>
          </p:nvSpPr>
          <p:spPr bwMode="auto">
            <a:xfrm>
              <a:off x="275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Oval 22"/>
            <p:cNvSpPr>
              <a:spLocks noChangeArrowheads="1"/>
            </p:cNvSpPr>
            <p:nvPr/>
          </p:nvSpPr>
          <p:spPr bwMode="auto">
            <a:xfrm>
              <a:off x="2834"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Oval 23"/>
            <p:cNvSpPr>
              <a:spLocks noChangeArrowheads="1"/>
            </p:cNvSpPr>
            <p:nvPr/>
          </p:nvSpPr>
          <p:spPr bwMode="auto">
            <a:xfrm>
              <a:off x="290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Oval 24"/>
            <p:cNvSpPr>
              <a:spLocks noChangeArrowheads="1"/>
            </p:cNvSpPr>
            <p:nvPr/>
          </p:nvSpPr>
          <p:spPr bwMode="auto">
            <a:xfrm>
              <a:off x="2985"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5" name="矩形: 圆角 54"/>
          <p:cNvSpPr/>
          <p:nvPr/>
        </p:nvSpPr>
        <p:spPr>
          <a:xfrm>
            <a:off x="310199" y="3558999"/>
            <a:ext cx="1131114" cy="259147"/>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050" b="1" i="0" u="none" strike="noStrike" kern="1200" cap="none" spc="0" normalizeH="0" baseline="0" noProof="0">
                <a:ln>
                  <a:noFill/>
                </a:ln>
                <a:solidFill>
                  <a:schemeClr val="bg1"/>
                </a:solidFill>
                <a:effectLst/>
                <a:uLnTx/>
                <a:uFillTx/>
                <a:latin typeface="+mj-ea"/>
                <a:ea typeface="+mj-ea"/>
                <a:cs typeface="+mn-cs"/>
              </a:rPr>
              <a:t>小组：冲</a:t>
            </a:r>
            <a:r>
              <a:rPr kumimoji="0" lang="en-US" altLang="zh-CN" sz="1050" b="1" i="0" u="none" strike="noStrike" kern="1200" cap="none" spc="0" normalizeH="0" baseline="0" noProof="0">
                <a:ln>
                  <a:noFill/>
                </a:ln>
                <a:solidFill>
                  <a:schemeClr val="bg1"/>
                </a:solidFill>
                <a:effectLst/>
                <a:uLnTx/>
                <a:uFillTx/>
                <a:latin typeface="+mj-ea"/>
                <a:ea typeface="+mj-ea"/>
                <a:cs typeface="+mn-cs"/>
              </a:rPr>
              <a:t>59</a:t>
            </a:r>
            <a:r>
              <a:rPr kumimoji="0" lang="zh-CN" altLang="en-US" sz="1050" b="1" i="0" u="none" strike="noStrike" kern="1200" cap="none" spc="0" normalizeH="0" baseline="0" noProof="0">
                <a:ln>
                  <a:noFill/>
                </a:ln>
                <a:solidFill>
                  <a:schemeClr val="bg1"/>
                </a:solidFill>
                <a:effectLst/>
                <a:uLnTx/>
                <a:uFillTx/>
                <a:latin typeface="+mj-ea"/>
                <a:ea typeface="+mj-ea"/>
                <a:cs typeface="+mn-cs"/>
              </a:rPr>
              <a:t>分</a:t>
            </a:r>
            <a:endParaRPr kumimoji="0" lang="zh-CN" altLang="en-US" sz="1050" b="1" i="0" u="none" strike="noStrike" kern="1200" cap="none" spc="0" normalizeH="0" baseline="0" noProof="0">
              <a:ln>
                <a:noFill/>
              </a:ln>
              <a:solidFill>
                <a:schemeClr val="bg1"/>
              </a:solidFill>
              <a:effectLst/>
              <a:uLnTx/>
              <a:uFillTx/>
              <a:latin typeface="+mj-ea"/>
              <a:ea typeface="+mj-ea"/>
              <a:cs typeface="+mn-cs"/>
            </a:endParaRPr>
          </a:p>
        </p:txBody>
      </p:sp>
      <p:sp>
        <p:nvSpPr>
          <p:cNvPr id="56" name="文本框 55"/>
          <p:cNvSpPr txBox="1"/>
          <p:nvPr/>
        </p:nvSpPr>
        <p:spPr>
          <a:xfrm>
            <a:off x="189230" y="1844675"/>
            <a:ext cx="8895715" cy="922020"/>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5400" b="1" i="0" u="none" strike="noStrike" kern="1200" cap="none" spc="0" normalizeH="0" baseline="0" noProof="0">
                <a:ln>
                  <a:noFill/>
                </a:ln>
                <a:effectLst/>
                <a:uLnTx/>
                <a:uFillTx/>
                <a:latin typeface="Century Gothic" panose="020B0502020202020204"/>
                <a:ea typeface="微软雅黑 Light" panose="020B0502040204020203" charset="-122"/>
                <a:cs typeface="+mn-cs"/>
              </a:rPr>
              <a:t>Zarathustra </a:t>
            </a:r>
            <a:r>
              <a:rPr kumimoji="0" lang="zh-CN" altLang="en-US" sz="5400" b="1" i="0" u="none" strike="noStrike" kern="1200" cap="none" spc="0" normalizeH="0" baseline="0" noProof="0">
                <a:ln>
                  <a:noFill/>
                </a:ln>
                <a:effectLst/>
                <a:uLnTx/>
                <a:uFillTx/>
                <a:latin typeface="华文中宋" panose="02010600040101010101" charset="-122"/>
                <a:ea typeface="华文中宋" panose="02010600040101010101" charset="-122"/>
                <a:cs typeface="+mn-cs"/>
              </a:rPr>
              <a:t>解惑</a:t>
            </a:r>
            <a:endParaRPr kumimoji="0" lang="zh-CN" altLang="en-US" sz="5400" b="1" i="0" u="none" strike="noStrike" kern="1200" cap="none" spc="0" normalizeH="0" baseline="0" noProof="0">
              <a:ln>
                <a:noFill/>
              </a:ln>
              <a:effectLst/>
              <a:uLnTx/>
              <a:uFillTx/>
              <a:latin typeface="华文中宋" panose="02010600040101010101" charset="-122"/>
              <a:ea typeface="华文中宋" panose="02010600040101010101" charset="-122"/>
              <a:cs typeface="+mn-cs"/>
            </a:endParaRPr>
          </a:p>
        </p:txBody>
      </p:sp>
      <p:sp>
        <p:nvSpPr>
          <p:cNvPr id="57" name="矩形 56"/>
          <p:cNvSpPr/>
          <p:nvPr/>
        </p:nvSpPr>
        <p:spPr>
          <a:xfrm>
            <a:off x="223038" y="2841048"/>
            <a:ext cx="4572000" cy="506730"/>
          </a:xfrm>
          <a:prstGeom prst="rect">
            <a:avLst/>
          </a:prstGeom>
        </p:spPr>
        <p:txBody>
          <a:bodyPr>
            <a:spAutoFit/>
          </a:bodyPr>
          <a:lstStyle/>
          <a:p>
            <a:pPr marL="0" marR="0" lvl="0" indent="0" defTabSz="457200" rtl="0" eaLnBrk="1" fontAlgn="base" latinLnBrk="0" hangingPunct="1">
              <a:lnSpc>
                <a:spcPct val="150000"/>
              </a:lnSpc>
              <a:spcBef>
                <a:spcPct val="0"/>
              </a:spcBef>
              <a:spcAft>
                <a:spcPct val="0"/>
              </a:spcAft>
              <a:buClrTx/>
              <a:buSzTx/>
              <a:buFontTx/>
              <a:buNone/>
              <a:defRPr/>
            </a:pPr>
            <a:r>
              <a:rPr kumimoji="0" lang="en-US" altLang="zh-CN" sz="900" b="0" i="0" u="none" strike="noStrike" kern="1200" cap="none" spc="0" normalizeH="0" baseline="0" noProof="0">
                <a:ln>
                  <a:noFill/>
                </a:ln>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rPr>
              <a:t>"On mine honor, my friend," answered Zarathustra, "there is nothing of all that whereof you speak: there is no devil and no hell."</a:t>
            </a:r>
            <a:endParaRPr kumimoji="0" lang="en-US" altLang="zh-CN" sz="900" b="0" i="0" u="none" strike="noStrike" kern="1200" cap="none" spc="0" normalizeH="0" baseline="0" noProof="0">
              <a:ln>
                <a:noFill/>
              </a:ln>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endParaRPr>
          </a:p>
        </p:txBody>
      </p:sp>
      <p:sp>
        <p:nvSpPr>
          <p:cNvPr id="58" name="文本框 57"/>
          <p:cNvSpPr txBox="1"/>
          <p:nvPr/>
        </p:nvSpPr>
        <p:spPr>
          <a:xfrm>
            <a:off x="223037" y="1568913"/>
            <a:ext cx="4166647" cy="368300"/>
          </a:xfrm>
          <a:prstGeom prst="rect">
            <a:avLst/>
          </a:prstGeom>
          <a:noFill/>
        </p:spPr>
        <p:txBody>
          <a:bodyPr wrap="square">
            <a:spAutoFit/>
          </a:bodyPr>
          <a:lstStyle/>
          <a:p>
            <a:pPr marL="0" marR="0" lvl="0" indent="0" defTabSz="685800" rtl="0" eaLnBrk="1" fontAlgn="auto" latinLnBrk="0" hangingPunct="1">
              <a:lnSpc>
                <a:spcPct val="100000"/>
              </a:lnSpc>
              <a:spcBef>
                <a:spcPts val="0"/>
              </a:spcBef>
              <a:spcAft>
                <a:spcPts val="0"/>
              </a:spcAft>
              <a:buClrTx/>
              <a:buSzTx/>
              <a:buFontTx/>
              <a:buNone/>
              <a:defRPr/>
            </a:pPr>
            <a:r>
              <a:rPr lang="en-US" altLang="zh-CN" b="1" noProof="0">
                <a:ln>
                  <a:noFill/>
                </a:ln>
                <a:effectLst/>
                <a:uLnTx/>
                <a:uFillTx/>
                <a:latin typeface="Century Gothic" panose="020B0502020202020204"/>
                <a:ea typeface="微软雅黑 Light" panose="020B0502040204020203" charset="-122"/>
                <a:sym typeface="+mn-ea"/>
              </a:rPr>
              <a:t>Project approval Report</a:t>
            </a:r>
            <a:endParaRPr kumimoji="0" lang="zh-CN" altLang="en-US"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mn-cs"/>
            </a:endParaRPr>
          </a:p>
        </p:txBody>
      </p:sp>
      <p:grpSp>
        <p:nvGrpSpPr>
          <p:cNvPr id="3" name="组合 2"/>
          <p:cNvGrpSpPr/>
          <p:nvPr/>
        </p:nvGrpSpPr>
        <p:grpSpPr>
          <a:xfrm>
            <a:off x="7528525" y="231423"/>
            <a:ext cx="1344541" cy="362850"/>
            <a:chOff x="5654570" y="1332090"/>
            <a:chExt cx="1344541" cy="425053"/>
          </a:xfrm>
        </p:grpSpPr>
        <p:sp>
          <p:nvSpPr>
            <p:cNvPr id="2" name="矩形: 圆角 1"/>
            <p:cNvSpPr/>
            <p:nvPr/>
          </p:nvSpPr>
          <p:spPr>
            <a:xfrm>
              <a:off x="5705951" y="1332090"/>
              <a:ext cx="1241778" cy="425053"/>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6" name="文本框 65"/>
            <p:cNvSpPr txBox="1"/>
            <p:nvPr/>
          </p:nvSpPr>
          <p:spPr>
            <a:xfrm>
              <a:off x="5654570" y="1361950"/>
              <a:ext cx="1344541" cy="39498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rPr>
                <a:t>SUFE</a:t>
              </a:r>
              <a:endPar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grpSp>
        <p:nvGrpSpPr>
          <p:cNvPr id="7" name="组合 6"/>
          <p:cNvGrpSpPr/>
          <p:nvPr/>
        </p:nvGrpSpPr>
        <p:grpSpPr>
          <a:xfrm>
            <a:off x="8553450" y="4899660"/>
            <a:ext cx="266700" cy="106680"/>
            <a:chOff x="5717540" y="901700"/>
            <a:chExt cx="266700" cy="106680"/>
          </a:xfrm>
        </p:grpSpPr>
        <p:cxnSp>
          <p:nvCxnSpPr>
            <p:cNvPr id="6" name="直接连接符 5"/>
            <p:cNvCxnSpPr/>
            <p:nvPr/>
          </p:nvCxnSpPr>
          <p:spPr>
            <a:xfrm>
              <a:off x="5717540" y="90170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5717540" y="95504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5717540" y="100838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374015" y="3891915"/>
            <a:ext cx="6115050" cy="245110"/>
          </a:xfrm>
          <a:prstGeom prst="rect">
            <a:avLst/>
          </a:prstGeom>
          <a:noFill/>
        </p:spPr>
        <p:txBody>
          <a:bodyPr wrap="square" rtlCol="0">
            <a:spAutoFit/>
          </a:bodyPr>
          <a:p>
            <a:pPr algn="l"/>
            <a:r>
              <a:rPr lang="zh-CN" altLang="en-US" sz="1000" b="1">
                <a:latin typeface="+mj-ea"/>
                <a:ea typeface="+mj-ea"/>
                <a:cs typeface="+mj-ea"/>
              </a:rPr>
              <a:t>小组成员：戴嘉路</a:t>
            </a:r>
            <a:r>
              <a:rPr lang="en-US" altLang="zh-CN" sz="1000" b="1">
                <a:latin typeface="+mj-ea"/>
                <a:ea typeface="+mj-ea"/>
                <a:cs typeface="+mj-ea"/>
              </a:rPr>
              <a:t> </a:t>
            </a:r>
            <a:r>
              <a:rPr lang="zh-CN" altLang="en-US" sz="1000" b="1">
                <a:latin typeface="+mj-ea"/>
                <a:ea typeface="+mj-ea"/>
                <a:cs typeface="+mj-ea"/>
              </a:rPr>
              <a:t>吕相成</a:t>
            </a:r>
            <a:r>
              <a:rPr lang="en-US" altLang="zh-CN" sz="1000" b="1">
                <a:latin typeface="+mj-ea"/>
                <a:ea typeface="+mj-ea"/>
                <a:cs typeface="+mj-ea"/>
              </a:rPr>
              <a:t> </a:t>
            </a:r>
            <a:r>
              <a:rPr lang="zh-CN" altLang="en-US" sz="1000" b="1">
                <a:latin typeface="+mj-ea"/>
                <a:ea typeface="+mj-ea"/>
                <a:cs typeface="+mj-ea"/>
              </a:rPr>
              <a:t>费煜章</a:t>
            </a:r>
            <a:r>
              <a:rPr lang="en-US" altLang="zh-CN" sz="1000" b="1">
                <a:latin typeface="+mj-ea"/>
                <a:ea typeface="+mj-ea"/>
                <a:cs typeface="+mj-ea"/>
              </a:rPr>
              <a:t> </a:t>
            </a:r>
            <a:r>
              <a:rPr lang="zh-CN" altLang="en-US" sz="1000" b="1">
                <a:latin typeface="+mj-ea"/>
                <a:ea typeface="+mj-ea"/>
                <a:cs typeface="+mj-ea"/>
              </a:rPr>
              <a:t>解德山</a:t>
            </a:r>
            <a:r>
              <a:rPr lang="en-US" altLang="zh-CN" sz="1000" b="1">
                <a:latin typeface="+mj-ea"/>
                <a:ea typeface="+mj-ea"/>
                <a:cs typeface="+mj-ea"/>
              </a:rPr>
              <a:t> </a:t>
            </a:r>
            <a:r>
              <a:rPr lang="zh-CN" altLang="en-US" sz="1000" b="1">
                <a:latin typeface="+mj-ea"/>
                <a:ea typeface="+mj-ea"/>
                <a:cs typeface="+mj-ea"/>
              </a:rPr>
              <a:t>牛薪焱</a:t>
            </a:r>
            <a:r>
              <a:rPr lang="en-US" altLang="zh-CN" sz="1000" b="1">
                <a:latin typeface="+mj-ea"/>
                <a:ea typeface="+mj-ea"/>
                <a:cs typeface="+mj-ea"/>
              </a:rPr>
              <a:t>  </a:t>
            </a:r>
            <a:r>
              <a:rPr lang="zh-CN" altLang="en-US" sz="1000" b="1">
                <a:latin typeface="+mj-ea"/>
                <a:ea typeface="+mj-ea"/>
                <a:cs typeface="+mj-ea"/>
              </a:rPr>
              <a:t>丁小诺</a:t>
            </a:r>
            <a:r>
              <a:rPr lang="en-US" altLang="zh-CN" sz="1000" b="1">
                <a:latin typeface="+mj-ea"/>
                <a:ea typeface="+mj-ea"/>
                <a:cs typeface="+mj-ea"/>
              </a:rPr>
              <a:t> </a:t>
            </a:r>
            <a:r>
              <a:rPr lang="zh-CN" altLang="en-US" sz="1000" b="1">
                <a:latin typeface="+mj-ea"/>
                <a:ea typeface="+mj-ea"/>
                <a:cs typeface="+mj-ea"/>
              </a:rPr>
              <a:t>张寇誉</a:t>
            </a:r>
            <a:r>
              <a:rPr lang="en-US" altLang="zh-CN" sz="1000" b="1">
                <a:latin typeface="+mj-ea"/>
                <a:ea typeface="+mj-ea"/>
                <a:cs typeface="+mj-ea"/>
              </a:rPr>
              <a:t> </a:t>
            </a:r>
            <a:r>
              <a:rPr lang="zh-CN" altLang="en-US" sz="1000" b="1">
                <a:latin typeface="+mj-ea"/>
                <a:ea typeface="+mj-ea"/>
                <a:cs typeface="+mj-ea"/>
              </a:rPr>
              <a:t>康雨晴</a:t>
            </a:r>
            <a:r>
              <a:rPr lang="en-US" altLang="zh-CN" sz="1000" b="1">
                <a:latin typeface="+mj-ea"/>
                <a:ea typeface="+mj-ea"/>
                <a:cs typeface="+mj-ea"/>
              </a:rPr>
              <a:t> </a:t>
            </a:r>
            <a:r>
              <a:rPr lang="zh-CN" altLang="en-US" sz="1000" b="1">
                <a:latin typeface="+mj-ea"/>
                <a:ea typeface="+mj-ea"/>
                <a:cs typeface="+mj-ea"/>
              </a:rPr>
              <a:t>陈格</a:t>
            </a:r>
            <a:endParaRPr lang="zh-CN" altLang="en-US" sz="1000" b="1">
              <a:latin typeface="+mj-ea"/>
              <a:ea typeface="+mj-ea"/>
              <a:cs typeface="+mj-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任意多边形: 形状 35"/>
          <p:cNvSpPr/>
          <p:nvPr/>
        </p:nvSpPr>
        <p:spPr>
          <a:xfrm>
            <a:off x="0" y="0"/>
            <a:ext cx="9144001" cy="4962903"/>
          </a:xfrm>
          <a:custGeom>
            <a:avLst/>
            <a:gdLst>
              <a:gd name="connsiteX0" fmla="*/ 0 w 9144001"/>
              <a:gd name="connsiteY0" fmla="*/ 0 h 4962903"/>
              <a:gd name="connsiteX1" fmla="*/ 9144000 w 9144001"/>
              <a:gd name="connsiteY1" fmla="*/ 0 h 4962903"/>
              <a:gd name="connsiteX2" fmla="*/ 9144000 w 9144001"/>
              <a:gd name="connsiteY2" fmla="*/ 606056 h 4962903"/>
              <a:gd name="connsiteX3" fmla="*/ 9144001 w 9144001"/>
              <a:gd name="connsiteY3" fmla="*/ 606056 h 4962903"/>
              <a:gd name="connsiteX4" fmla="*/ 9144001 w 9144001"/>
              <a:gd name="connsiteY4" fmla="*/ 3009426 h 4962903"/>
              <a:gd name="connsiteX5" fmla="*/ 9103912 w 9144001"/>
              <a:gd name="connsiteY5" fmla="*/ 3053800 h 4962903"/>
              <a:gd name="connsiteX6" fmla="*/ 4572002 w 9144001"/>
              <a:gd name="connsiteY6" fmla="*/ 4962903 h 4962903"/>
              <a:gd name="connsiteX7" fmla="*/ 40090 w 9144001"/>
              <a:gd name="connsiteY7" fmla="*/ 3053800 h 4962903"/>
              <a:gd name="connsiteX8" fmla="*/ 0 w 9144001"/>
              <a:gd name="connsiteY8" fmla="*/ 3009425 h 4962903"/>
              <a:gd name="connsiteX9" fmla="*/ 0 w 9144001"/>
              <a:gd name="connsiteY9" fmla="*/ 1222744 h 4962903"/>
              <a:gd name="connsiteX10" fmla="*/ 0 w 9144001"/>
              <a:gd name="connsiteY10" fmla="*/ 606056 h 4962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4001" h="4962903">
                <a:moveTo>
                  <a:pt x="0" y="0"/>
                </a:moveTo>
                <a:lnTo>
                  <a:pt x="9144000" y="0"/>
                </a:lnTo>
                <a:lnTo>
                  <a:pt x="9144000" y="606056"/>
                </a:lnTo>
                <a:lnTo>
                  <a:pt x="9144001" y="606056"/>
                </a:lnTo>
                <a:lnTo>
                  <a:pt x="9144001" y="3009426"/>
                </a:lnTo>
                <a:lnTo>
                  <a:pt x="9103912" y="3053800"/>
                </a:lnTo>
                <a:cubicBezTo>
                  <a:pt x="7953799" y="4231668"/>
                  <a:pt x="6348295" y="4962903"/>
                  <a:pt x="4572002" y="4962903"/>
                </a:cubicBezTo>
                <a:cubicBezTo>
                  <a:pt x="2795709" y="4962903"/>
                  <a:pt x="1190204" y="4231668"/>
                  <a:pt x="40090" y="3053800"/>
                </a:cubicBezTo>
                <a:lnTo>
                  <a:pt x="0" y="3009425"/>
                </a:lnTo>
                <a:lnTo>
                  <a:pt x="0" y="1222744"/>
                </a:lnTo>
                <a:lnTo>
                  <a:pt x="0" y="606056"/>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37" name="文本框 36" descr="e7d195523061f1c09e9d68d7cf438b91ef959ecb14fc25d26BBA7F7DBC18E55DFF4014AF651F0BF2569D4B6C1DA7F1A4683A481403BD872FC687266AD13265C1DE7C373772FD8728ABDD69ADD03BFF5BE2862BC891DBB79EB92A7FA7E029E43EA7524A02B776D8C9DEABEB3B907A76FD74C1D893F5DB3B7F078C3E09BDEEF7F018FCC6F892B1B73C77034C836F6FF9E8"/>
          <p:cNvSpPr txBox="1"/>
          <p:nvPr/>
        </p:nvSpPr>
        <p:spPr>
          <a:xfrm>
            <a:off x="1229475" y="898810"/>
            <a:ext cx="3020643" cy="584775"/>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a:ln>
                  <a:noFill/>
                </a:ln>
                <a:solidFill>
                  <a:prstClr val="black">
                    <a:lumMod val="85000"/>
                    <a:lumOff val="15000"/>
                  </a:prstClr>
                </a:solidFill>
                <a:effectLst/>
                <a:uLnTx/>
                <a:uFillTx/>
                <a:latin typeface="Century Gothic" panose="020B0502020202020204" pitchFamily="34" charset="0"/>
                <a:ea typeface="微软雅黑" panose="020B0503020204020204" pitchFamily="34" charset="-122"/>
                <a:cs typeface="+mn-cs"/>
              </a:rPr>
              <a:t>Planning</a:t>
            </a:r>
            <a:endParaRPr kumimoji="0" lang="en-US" altLang="zh-CN" sz="3200" b="1" i="0" u="none" strike="noStrike" kern="1200" cap="none" spc="0" normalizeH="0" baseline="0" noProof="0">
              <a:ln>
                <a:noFill/>
              </a:ln>
              <a:solidFill>
                <a:prstClr val="black">
                  <a:lumMod val="85000"/>
                  <a:lumOff val="15000"/>
                </a:prstClr>
              </a:solidFill>
              <a:effectLst/>
              <a:uLnTx/>
              <a:uFillTx/>
              <a:latin typeface="Century Gothic" panose="020B0502020202020204" pitchFamily="34" charset="0"/>
              <a:ea typeface="微软雅黑" panose="020B0503020204020204" pitchFamily="34" charset="-122"/>
              <a:cs typeface="+mn-cs"/>
            </a:endParaRPr>
          </a:p>
        </p:txBody>
      </p:sp>
      <p:sp>
        <p:nvSpPr>
          <p:cNvPr id="41" name="文本框 40" descr="e7d195523061f1c09e9d68d7cf438b91ef959ecb14fc25d26BBA7F7DBC18E55DFF4014AF651F0BF2569D4B6C1DA7F1A4683A481403BD872FC687266AD13265C1DE7C373772FD8728ABDD69ADD03BFF5BE2862BC891DBB79EB92A7FA7E029E43EA7524A02B776D8C9DEABEB3B907A76FD74C1D893F5DB3B7F078C3E09BDEEF7F018FCC6F892B1B73C77034C836F6FF9E8"/>
          <p:cNvSpPr txBox="1"/>
          <p:nvPr/>
        </p:nvSpPr>
        <p:spPr>
          <a:xfrm>
            <a:off x="1182511" y="555950"/>
            <a:ext cx="3020643" cy="1077218"/>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a:ln>
                  <a:noFill/>
                </a:ln>
                <a:solidFill>
                  <a:prstClr val="white"/>
                </a:solidFill>
                <a:effectLst/>
                <a:uLnTx/>
                <a:uFillTx/>
                <a:latin typeface="Century Gothic" panose="020B0502020202020204" pitchFamily="34" charset="0"/>
                <a:ea typeface="微软雅黑" panose="020B0503020204020204" pitchFamily="34" charset="-122"/>
                <a:cs typeface="+mn-cs"/>
              </a:rPr>
              <a:t>Next Work  Planning</a:t>
            </a:r>
            <a:endParaRPr kumimoji="0" lang="en-US" altLang="zh-CN" sz="3200" b="1" i="0" u="none" strike="noStrike" kern="1200" cap="none" spc="0" normalizeH="0" baseline="0" noProof="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sp>
        <p:nvSpPr>
          <p:cNvPr id="42" name="矩形 41" descr="e7d195523061f1c09e9d68d7cf438b91ef959ecb14fc25d26BBA7F7DBC18E55DFF4014AF651F0BF2569D4B6C1DA7F1A4683A481403BD872FC687266AD13265C1DE7C373772FD8728ABDD69ADD03BFF5BE2862BC891DBB79EB92A7FA7E029E43EA7524A02B776D8C9DEABEB3B907A76FD74C1D893F5DB3B7F078C3E09BDEEF7F018FCC6F892B1B73C77034C836F6FF9E8"/>
          <p:cNvSpPr/>
          <p:nvPr/>
        </p:nvSpPr>
        <p:spPr>
          <a:xfrm>
            <a:off x="1229630" y="1851977"/>
            <a:ext cx="4632838" cy="333375"/>
          </a:xfrm>
          <a:prstGeom prst="rect">
            <a:avLst/>
          </a:prstGeom>
          <a:noFill/>
        </p:spPr>
        <p:txBody>
          <a:bodyPr wrap="square">
            <a:spAutoFit/>
          </a:bodyPr>
          <a:lstStyle/>
          <a:p>
            <a:pPr marL="0" marR="0" lvl="0" indent="0" algn="l" defTabSz="457200" rtl="0" eaLnBrk="1" fontAlgn="base" latinLnBrk="0" hangingPunct="1">
              <a:lnSpc>
                <a:spcPct val="150000"/>
              </a:lnSpc>
              <a:spcBef>
                <a:spcPct val="0"/>
              </a:spcBef>
              <a:spcAft>
                <a:spcPct val="0"/>
              </a:spcAft>
              <a:buClrTx/>
              <a:buSzTx/>
              <a:buFontTx/>
              <a:buNone/>
              <a:defRPr/>
            </a:pPr>
            <a:r>
              <a:rPr kumimoji="0" lang="zh-CN" altLang="en-US" sz="1050" b="0" i="0" u="none" strike="noStrike" kern="1200" cap="none" spc="0" normalizeH="0" baseline="0" noProof="0">
                <a:ln>
                  <a:noFill/>
                </a:ln>
                <a:solidFill>
                  <a:prstClr val="white"/>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rPr>
              <a:t>在实现多数功能后，进一步实现多端</a:t>
            </a:r>
            <a:r>
              <a:rPr kumimoji="0" lang="zh-CN" altLang="en-US" sz="1050" b="0" i="0" u="none" strike="noStrike" kern="1200" cap="none" spc="0" normalizeH="0" baseline="0" noProof="0">
                <a:ln>
                  <a:noFill/>
                </a:ln>
                <a:solidFill>
                  <a:prstClr val="white"/>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rPr>
              <a:t>适应。</a:t>
            </a:r>
            <a:endParaRPr kumimoji="0" lang="zh-CN" altLang="en-US" sz="1050" b="0" i="0" u="none" strike="noStrike" kern="1200" cap="none" spc="0" normalizeH="0" baseline="0" noProof="0">
              <a:ln>
                <a:noFill/>
              </a:ln>
              <a:solidFill>
                <a:prstClr val="white"/>
              </a:solidFill>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endParaRPr>
          </a:p>
        </p:txBody>
      </p:sp>
      <p:grpSp>
        <p:nvGrpSpPr>
          <p:cNvPr id="43" name="组合 42" descr="e7d195523061f1c09e9d68d7cf438b91ef959ecb14fc25d26BBA7F7DBC18E55DFF4014AF651F0BF2569D4B6C1DA7F1A4683A481403BD872FC687266AD13265C1DE7C373772FD8728ABDD69ADD03BFF5BE2862BC891DBB79EB92A7FA7E029E43EA7524A02B776D8C9DEABEB3B907A76FD74C1D893F5DB3B7F078C3E09BDEEF7F018FCC6F892B1B73C77034C836F6FF9E8"/>
          <p:cNvGrpSpPr/>
          <p:nvPr/>
        </p:nvGrpSpPr>
        <p:grpSpPr>
          <a:xfrm>
            <a:off x="5792064" y="556035"/>
            <a:ext cx="2330370" cy="4571590"/>
            <a:chOff x="5538652" y="257931"/>
            <a:chExt cx="2464526" cy="4834769"/>
          </a:xfrm>
        </p:grpSpPr>
        <p:pic>
          <p:nvPicPr>
            <p:cNvPr id="44" name="图片 43"/>
            <p:cNvPicPr>
              <a:picLocks noChangeAspect="1"/>
            </p:cNvPicPr>
            <p:nvPr/>
          </p:nvPicPr>
          <p:blipFill rotWithShape="1">
            <a:blip r:embed="rId1">
              <a:extLst>
                <a:ext uri="{28A0092B-C50C-407E-A947-70E740481C1C}">
                  <a14:useLocalDpi xmlns:a14="http://schemas.microsoft.com/office/drawing/2010/main" val="0"/>
                </a:ext>
              </a:extLst>
            </a:blip>
            <a:srcRect l="19950" t="879" r="18806" b="-879"/>
            <a:stretch>
              <a:fillRect/>
            </a:stretch>
          </p:blipFill>
          <p:spPr>
            <a:xfrm>
              <a:off x="5722373" y="458402"/>
              <a:ext cx="2054943" cy="4473756"/>
            </a:xfrm>
            <a:prstGeom prst="roundRect">
              <a:avLst>
                <a:gd name="adj" fmla="val 9968"/>
              </a:avLst>
            </a:prstGeom>
          </p:spPr>
        </p:pic>
        <p:pic>
          <p:nvPicPr>
            <p:cNvPr id="45" name="图片 44"/>
            <p:cNvPicPr>
              <a:picLocks noChangeAspect="1"/>
            </p:cNvPicPr>
            <p:nvPr/>
          </p:nvPicPr>
          <p:blipFill rotWithShape="1">
            <a:blip r:embed="rId2">
              <a:extLst>
                <a:ext uri="{28A0092B-C50C-407E-A947-70E740481C1C}">
                  <a14:useLocalDpi xmlns:a14="http://schemas.microsoft.com/office/drawing/2010/main" val="0"/>
                </a:ext>
              </a:extLst>
            </a:blip>
            <a:srcRect l="32448" r="33538"/>
            <a:stretch>
              <a:fillRect/>
            </a:stretch>
          </p:blipFill>
          <p:spPr>
            <a:xfrm>
              <a:off x="5538652" y="257931"/>
              <a:ext cx="2464526" cy="4834769"/>
            </a:xfrm>
            <a:prstGeom prst="rect">
              <a:avLst/>
            </a:prstGeom>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4"/>
          <p:cNvGrpSpPr>
            <a:grpSpLocks noChangeAspect="1"/>
          </p:cNvGrpSpPr>
          <p:nvPr/>
        </p:nvGrpSpPr>
        <p:grpSpPr bwMode="auto">
          <a:xfrm rot="16200000">
            <a:off x="426171" y="4291700"/>
            <a:ext cx="615713" cy="805746"/>
            <a:chOff x="2759" y="1462"/>
            <a:chExt cx="243" cy="318"/>
          </a:xfrm>
        </p:grpSpPr>
        <p:sp>
          <p:nvSpPr>
            <p:cNvPr id="35" name="Oval 5"/>
            <p:cNvSpPr>
              <a:spLocks noChangeArrowheads="1"/>
            </p:cNvSpPr>
            <p:nvPr/>
          </p:nvSpPr>
          <p:spPr bwMode="auto">
            <a:xfrm>
              <a:off x="275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Oval 6"/>
            <p:cNvSpPr>
              <a:spLocks noChangeArrowheads="1"/>
            </p:cNvSpPr>
            <p:nvPr/>
          </p:nvSpPr>
          <p:spPr bwMode="auto">
            <a:xfrm>
              <a:off x="2834"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Oval 7"/>
            <p:cNvSpPr>
              <a:spLocks noChangeArrowheads="1"/>
            </p:cNvSpPr>
            <p:nvPr/>
          </p:nvSpPr>
          <p:spPr bwMode="auto">
            <a:xfrm>
              <a:off x="290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Oval 8"/>
            <p:cNvSpPr>
              <a:spLocks noChangeArrowheads="1"/>
            </p:cNvSpPr>
            <p:nvPr/>
          </p:nvSpPr>
          <p:spPr bwMode="auto">
            <a:xfrm>
              <a:off x="2985"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Oval 9"/>
            <p:cNvSpPr>
              <a:spLocks noChangeArrowheads="1"/>
            </p:cNvSpPr>
            <p:nvPr/>
          </p:nvSpPr>
          <p:spPr bwMode="auto">
            <a:xfrm>
              <a:off x="275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Oval 10"/>
            <p:cNvSpPr>
              <a:spLocks noChangeArrowheads="1"/>
            </p:cNvSpPr>
            <p:nvPr/>
          </p:nvSpPr>
          <p:spPr bwMode="auto">
            <a:xfrm>
              <a:off x="2834"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Oval 11"/>
            <p:cNvSpPr>
              <a:spLocks noChangeArrowheads="1"/>
            </p:cNvSpPr>
            <p:nvPr/>
          </p:nvSpPr>
          <p:spPr bwMode="auto">
            <a:xfrm>
              <a:off x="290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Oval 12"/>
            <p:cNvSpPr>
              <a:spLocks noChangeArrowheads="1"/>
            </p:cNvSpPr>
            <p:nvPr/>
          </p:nvSpPr>
          <p:spPr bwMode="auto">
            <a:xfrm>
              <a:off x="2985"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Oval 13"/>
            <p:cNvSpPr>
              <a:spLocks noChangeArrowheads="1"/>
            </p:cNvSpPr>
            <p:nvPr/>
          </p:nvSpPr>
          <p:spPr bwMode="auto">
            <a:xfrm>
              <a:off x="275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Oval 14"/>
            <p:cNvSpPr>
              <a:spLocks noChangeArrowheads="1"/>
            </p:cNvSpPr>
            <p:nvPr/>
          </p:nvSpPr>
          <p:spPr bwMode="auto">
            <a:xfrm>
              <a:off x="2834"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Oval 15"/>
            <p:cNvSpPr>
              <a:spLocks noChangeArrowheads="1"/>
            </p:cNvSpPr>
            <p:nvPr/>
          </p:nvSpPr>
          <p:spPr bwMode="auto">
            <a:xfrm>
              <a:off x="290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Oval 16"/>
            <p:cNvSpPr>
              <a:spLocks noChangeArrowheads="1"/>
            </p:cNvSpPr>
            <p:nvPr/>
          </p:nvSpPr>
          <p:spPr bwMode="auto">
            <a:xfrm>
              <a:off x="2985"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Oval 17"/>
            <p:cNvSpPr>
              <a:spLocks noChangeArrowheads="1"/>
            </p:cNvSpPr>
            <p:nvPr/>
          </p:nvSpPr>
          <p:spPr bwMode="auto">
            <a:xfrm>
              <a:off x="275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Oval 18"/>
            <p:cNvSpPr>
              <a:spLocks noChangeArrowheads="1"/>
            </p:cNvSpPr>
            <p:nvPr/>
          </p:nvSpPr>
          <p:spPr bwMode="auto">
            <a:xfrm>
              <a:off x="2834"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Oval 19"/>
            <p:cNvSpPr>
              <a:spLocks noChangeArrowheads="1"/>
            </p:cNvSpPr>
            <p:nvPr/>
          </p:nvSpPr>
          <p:spPr bwMode="auto">
            <a:xfrm>
              <a:off x="290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Oval 20"/>
            <p:cNvSpPr>
              <a:spLocks noChangeArrowheads="1"/>
            </p:cNvSpPr>
            <p:nvPr/>
          </p:nvSpPr>
          <p:spPr bwMode="auto">
            <a:xfrm>
              <a:off x="2985"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Oval 21"/>
            <p:cNvSpPr>
              <a:spLocks noChangeArrowheads="1"/>
            </p:cNvSpPr>
            <p:nvPr/>
          </p:nvSpPr>
          <p:spPr bwMode="auto">
            <a:xfrm>
              <a:off x="275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Oval 22"/>
            <p:cNvSpPr>
              <a:spLocks noChangeArrowheads="1"/>
            </p:cNvSpPr>
            <p:nvPr/>
          </p:nvSpPr>
          <p:spPr bwMode="auto">
            <a:xfrm>
              <a:off x="2834"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Oval 23"/>
            <p:cNvSpPr>
              <a:spLocks noChangeArrowheads="1"/>
            </p:cNvSpPr>
            <p:nvPr/>
          </p:nvSpPr>
          <p:spPr bwMode="auto">
            <a:xfrm>
              <a:off x="290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Oval 24"/>
            <p:cNvSpPr>
              <a:spLocks noChangeArrowheads="1"/>
            </p:cNvSpPr>
            <p:nvPr/>
          </p:nvSpPr>
          <p:spPr bwMode="auto">
            <a:xfrm>
              <a:off x="2985"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5" name="矩形: 圆角 54"/>
          <p:cNvSpPr/>
          <p:nvPr/>
        </p:nvSpPr>
        <p:spPr>
          <a:xfrm>
            <a:off x="310199" y="3558999"/>
            <a:ext cx="1131114" cy="259147"/>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zh-CN" altLang="en-US" sz="1050" b="1" i="0" u="none" strike="noStrike" kern="1200" cap="none" spc="0" normalizeH="0" baseline="0" noProof="0">
                <a:ln>
                  <a:noFill/>
                </a:ln>
                <a:solidFill>
                  <a:schemeClr val="bg1"/>
                </a:solidFill>
                <a:effectLst/>
                <a:uLnTx/>
                <a:uFillTx/>
                <a:latin typeface="+mj-ea"/>
                <a:ea typeface="+mj-ea"/>
                <a:cs typeface="+mn-cs"/>
              </a:rPr>
              <a:t>小组：冲</a:t>
            </a:r>
            <a:r>
              <a:rPr kumimoji="0" lang="en-US" altLang="zh-CN" sz="1050" b="1" i="0" u="none" strike="noStrike" kern="1200" cap="none" spc="0" normalizeH="0" baseline="0" noProof="0">
                <a:ln>
                  <a:noFill/>
                </a:ln>
                <a:solidFill>
                  <a:schemeClr val="bg1"/>
                </a:solidFill>
                <a:effectLst/>
                <a:uLnTx/>
                <a:uFillTx/>
                <a:latin typeface="+mj-ea"/>
                <a:ea typeface="+mj-ea"/>
                <a:cs typeface="+mn-cs"/>
              </a:rPr>
              <a:t>59</a:t>
            </a:r>
            <a:r>
              <a:rPr kumimoji="0" lang="zh-CN" altLang="en-US" sz="1050" b="1" i="0" u="none" strike="noStrike" kern="1200" cap="none" spc="0" normalizeH="0" baseline="0" noProof="0">
                <a:ln>
                  <a:noFill/>
                </a:ln>
                <a:solidFill>
                  <a:schemeClr val="bg1"/>
                </a:solidFill>
                <a:effectLst/>
                <a:uLnTx/>
                <a:uFillTx/>
                <a:latin typeface="+mj-ea"/>
                <a:ea typeface="+mj-ea"/>
                <a:cs typeface="+mn-cs"/>
              </a:rPr>
              <a:t>分</a:t>
            </a:r>
            <a:endParaRPr kumimoji="0" lang="zh-CN" altLang="en-US" sz="1050" b="1" i="0" u="none" strike="noStrike" kern="1200" cap="none" spc="0" normalizeH="0" baseline="0" noProof="0">
              <a:ln>
                <a:noFill/>
              </a:ln>
              <a:solidFill>
                <a:schemeClr val="bg1"/>
              </a:solidFill>
              <a:effectLst/>
              <a:uLnTx/>
              <a:uFillTx/>
              <a:latin typeface="+mj-ea"/>
              <a:ea typeface="+mj-ea"/>
              <a:cs typeface="+mn-cs"/>
            </a:endParaRPr>
          </a:p>
        </p:txBody>
      </p:sp>
      <p:sp>
        <p:nvSpPr>
          <p:cNvPr id="56" name="文本框 55"/>
          <p:cNvSpPr txBox="1"/>
          <p:nvPr/>
        </p:nvSpPr>
        <p:spPr>
          <a:xfrm>
            <a:off x="189054" y="1844501"/>
            <a:ext cx="6311652" cy="1015663"/>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a:ln>
                  <a:noFill/>
                </a:ln>
                <a:effectLst/>
                <a:uLnTx/>
                <a:uFillTx/>
                <a:latin typeface="Century Gothic" panose="020B0502020202020204"/>
                <a:ea typeface="微软雅黑 Light" panose="020B0502040204020203" charset="-122"/>
                <a:cs typeface="+mn-cs"/>
              </a:rPr>
              <a:t>THANK YOU </a:t>
            </a:r>
            <a:endParaRPr kumimoji="0" lang="en-US" altLang="zh-CN" sz="60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sp>
        <p:nvSpPr>
          <p:cNvPr id="57" name="矩形 56"/>
          <p:cNvSpPr/>
          <p:nvPr/>
        </p:nvSpPr>
        <p:spPr>
          <a:xfrm>
            <a:off x="222885" y="2840990"/>
            <a:ext cx="4803775" cy="506730"/>
          </a:xfrm>
          <a:prstGeom prst="rect">
            <a:avLst/>
          </a:prstGeom>
        </p:spPr>
        <p:txBody>
          <a:bodyPr wrap="square">
            <a:spAutoFit/>
          </a:bodyPr>
          <a:lstStyle/>
          <a:p>
            <a:pPr marL="0" marR="0" lvl="0" indent="0" defTabSz="457200" rtl="0" eaLnBrk="1" fontAlgn="base" latinLnBrk="0" hangingPunct="1">
              <a:lnSpc>
                <a:spcPct val="150000"/>
              </a:lnSpc>
              <a:spcBef>
                <a:spcPct val="0"/>
              </a:spcBef>
              <a:spcAft>
                <a:spcPct val="0"/>
              </a:spcAft>
              <a:buClrTx/>
              <a:buSzTx/>
              <a:buFontTx/>
              <a:buNone/>
              <a:defRPr/>
            </a:pPr>
            <a:r>
              <a:rPr kumimoji="0" lang="en-US" altLang="zh-CN" sz="900" b="0" i="0" u="none" strike="noStrike" kern="1200" cap="none" spc="0" normalizeH="0" baseline="0" noProof="0">
                <a:ln>
                  <a:noFill/>
                </a:ln>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rPr>
              <a:t>In addition to knowledge and knowledge, there is no other force can in people's spirit and mind, in people's minds, imagination, opinions and beliefs in the establishment of the rule and authority。</a:t>
            </a:r>
            <a:endParaRPr kumimoji="0" lang="en-US" altLang="zh-CN" sz="900" b="0" i="0" u="none" strike="noStrike" kern="1200" cap="none" spc="0" normalizeH="0" baseline="0" noProof="0">
              <a:ln>
                <a:noFill/>
              </a:ln>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endParaRPr>
          </a:p>
        </p:txBody>
      </p:sp>
      <p:grpSp>
        <p:nvGrpSpPr>
          <p:cNvPr id="3" name="组合 2"/>
          <p:cNvGrpSpPr/>
          <p:nvPr/>
        </p:nvGrpSpPr>
        <p:grpSpPr>
          <a:xfrm>
            <a:off x="7528525" y="231423"/>
            <a:ext cx="1344541" cy="374106"/>
            <a:chOff x="5654570" y="1332090"/>
            <a:chExt cx="1344541" cy="438238"/>
          </a:xfrm>
        </p:grpSpPr>
        <p:sp>
          <p:nvSpPr>
            <p:cNvPr id="2" name="矩形: 圆角 1"/>
            <p:cNvSpPr/>
            <p:nvPr/>
          </p:nvSpPr>
          <p:spPr>
            <a:xfrm>
              <a:off x="5705951" y="1332090"/>
              <a:ext cx="1241778" cy="425053"/>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6" name="文本框 65"/>
            <p:cNvSpPr txBox="1"/>
            <p:nvPr/>
          </p:nvSpPr>
          <p:spPr>
            <a:xfrm>
              <a:off x="5654570" y="1375340"/>
              <a:ext cx="1344541" cy="39498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rPr>
                <a:t>SUFE</a:t>
              </a:r>
              <a:endPar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grpSp>
        <p:nvGrpSpPr>
          <p:cNvPr id="7" name="组合 6"/>
          <p:cNvGrpSpPr/>
          <p:nvPr/>
        </p:nvGrpSpPr>
        <p:grpSpPr>
          <a:xfrm>
            <a:off x="8553450" y="4899660"/>
            <a:ext cx="266700" cy="106680"/>
            <a:chOff x="5717540" y="901700"/>
            <a:chExt cx="266700" cy="106680"/>
          </a:xfrm>
        </p:grpSpPr>
        <p:cxnSp>
          <p:nvCxnSpPr>
            <p:cNvPr id="6" name="直接连接符 5"/>
            <p:cNvCxnSpPr/>
            <p:nvPr/>
          </p:nvCxnSpPr>
          <p:spPr>
            <a:xfrm>
              <a:off x="5717540" y="90170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5717540" y="95504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5717540" y="100838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椭圆 20"/>
          <p:cNvSpPr/>
          <p:nvPr/>
        </p:nvSpPr>
        <p:spPr>
          <a:xfrm>
            <a:off x="4792601" y="1189822"/>
            <a:ext cx="442622" cy="44262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a:ln>
                  <a:noFill/>
                </a:ln>
                <a:solidFill>
                  <a:prstClr val="white"/>
                </a:solidFill>
                <a:effectLst/>
                <a:uLnTx/>
                <a:uFillTx/>
                <a:latin typeface="Century Gothic" panose="020B0502020202020204"/>
                <a:ea typeface="微软雅黑 Light" panose="020B0502040204020203" charset="-122"/>
                <a:cs typeface="+mn-cs"/>
              </a:rPr>
              <a:t>1</a:t>
            </a:r>
            <a:endParaRPr kumimoji="0" lang="zh-CN" altLang="en-US" sz="2000" b="1" i="0" u="none" strike="noStrike" kern="1200" cap="none" spc="0" normalizeH="0" baseline="0" noProof="0">
              <a:ln>
                <a:noFill/>
              </a:ln>
              <a:solidFill>
                <a:prstClr val="white"/>
              </a:solidFill>
              <a:effectLst/>
              <a:uLnTx/>
              <a:uFillTx/>
              <a:latin typeface="Century Gothic" panose="020B0502020202020204"/>
              <a:ea typeface="微软雅黑 Light" panose="020B0502040204020203" charset="-122"/>
              <a:cs typeface="+mn-cs"/>
            </a:endParaRPr>
          </a:p>
        </p:txBody>
      </p:sp>
      <p:sp>
        <p:nvSpPr>
          <p:cNvPr id="22" name="椭圆 21"/>
          <p:cNvSpPr/>
          <p:nvPr/>
        </p:nvSpPr>
        <p:spPr>
          <a:xfrm>
            <a:off x="4792601" y="2329955"/>
            <a:ext cx="442622" cy="44262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a:ln>
                  <a:noFill/>
                </a:ln>
                <a:solidFill>
                  <a:prstClr val="white"/>
                </a:solidFill>
                <a:effectLst/>
                <a:uLnTx/>
                <a:uFillTx/>
                <a:latin typeface="Century Gothic" panose="020B0502020202020204"/>
                <a:ea typeface="微软雅黑 Light" panose="020B0502040204020203" charset="-122"/>
                <a:cs typeface="+mn-cs"/>
              </a:rPr>
              <a:t>2</a:t>
            </a:r>
            <a:endParaRPr kumimoji="0" lang="zh-CN" altLang="en-US" sz="2000" b="1" i="0" u="none" strike="noStrike" kern="1200" cap="none" spc="0" normalizeH="0" baseline="0" noProof="0">
              <a:ln>
                <a:noFill/>
              </a:ln>
              <a:solidFill>
                <a:prstClr val="white"/>
              </a:solidFill>
              <a:effectLst/>
              <a:uLnTx/>
              <a:uFillTx/>
              <a:latin typeface="Century Gothic" panose="020B0502020202020204"/>
              <a:ea typeface="微软雅黑 Light" panose="020B0502040204020203" charset="-122"/>
              <a:cs typeface="+mn-cs"/>
            </a:endParaRPr>
          </a:p>
        </p:txBody>
      </p:sp>
      <p:sp>
        <p:nvSpPr>
          <p:cNvPr id="24" name="椭圆 23"/>
          <p:cNvSpPr/>
          <p:nvPr/>
        </p:nvSpPr>
        <p:spPr>
          <a:xfrm>
            <a:off x="4792601" y="3470088"/>
            <a:ext cx="442622" cy="44262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a:ln>
                  <a:noFill/>
                </a:ln>
                <a:solidFill>
                  <a:prstClr val="white"/>
                </a:solidFill>
                <a:effectLst/>
                <a:uLnTx/>
                <a:uFillTx/>
                <a:latin typeface="Century Gothic" panose="020B0502020202020204"/>
                <a:ea typeface="微软雅黑 Light" panose="020B0502040204020203" charset="-122"/>
                <a:cs typeface="+mn-cs"/>
              </a:rPr>
              <a:t>3</a:t>
            </a:r>
            <a:endParaRPr kumimoji="0" lang="zh-CN" altLang="en-US" sz="2000" b="1" i="0" u="none" strike="noStrike" kern="1200" cap="none" spc="0" normalizeH="0" baseline="0" noProof="0">
              <a:ln>
                <a:noFill/>
              </a:ln>
              <a:solidFill>
                <a:prstClr val="white"/>
              </a:solidFill>
              <a:effectLst/>
              <a:uLnTx/>
              <a:uFillTx/>
              <a:latin typeface="Century Gothic" panose="020B0502020202020204"/>
              <a:ea typeface="微软雅黑 Light" panose="020B0502040204020203" charset="-122"/>
              <a:cs typeface="+mn-cs"/>
            </a:endParaRPr>
          </a:p>
        </p:txBody>
      </p:sp>
      <p:sp>
        <p:nvSpPr>
          <p:cNvPr id="29" name="矩形 28"/>
          <p:cNvSpPr/>
          <p:nvPr/>
        </p:nvSpPr>
        <p:spPr>
          <a:xfrm>
            <a:off x="5296954" y="1213947"/>
            <a:ext cx="1198880" cy="39878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mn-cs"/>
                <a:sym typeface="+mn-lt"/>
              </a:rPr>
              <a:t>需求</a:t>
            </a:r>
            <a:r>
              <a:rPr kumimoji="0" lang="zh-CN" altLang="en-US" sz="20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mn-cs"/>
                <a:sym typeface="+mn-lt"/>
              </a:rPr>
              <a:t>产生</a:t>
            </a:r>
            <a:endParaRPr kumimoji="0" lang="zh-CN" altLang="en-US" sz="20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mn-cs"/>
              <a:sym typeface="+mn-lt"/>
            </a:endParaRPr>
          </a:p>
        </p:txBody>
      </p:sp>
      <p:sp>
        <p:nvSpPr>
          <p:cNvPr id="31" name="矩形 30"/>
          <p:cNvSpPr/>
          <p:nvPr/>
        </p:nvSpPr>
        <p:spPr>
          <a:xfrm>
            <a:off x="5296954" y="2353070"/>
            <a:ext cx="1198880" cy="39878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mn-cs"/>
                <a:sym typeface="+mn-lt"/>
              </a:rPr>
              <a:t>实现方式</a:t>
            </a:r>
            <a:endParaRPr kumimoji="0" lang="zh-CN" altLang="en-US" sz="20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mn-cs"/>
              <a:sym typeface="+mn-lt"/>
            </a:endParaRPr>
          </a:p>
        </p:txBody>
      </p:sp>
      <p:sp>
        <p:nvSpPr>
          <p:cNvPr id="33" name="矩形 32"/>
          <p:cNvSpPr/>
          <p:nvPr/>
        </p:nvSpPr>
        <p:spPr>
          <a:xfrm>
            <a:off x="5296954" y="3492193"/>
            <a:ext cx="1960880" cy="39878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mn-cs"/>
                <a:sym typeface="+mn-lt"/>
              </a:rPr>
              <a:t>项目目标及</a:t>
            </a:r>
            <a:r>
              <a:rPr kumimoji="0" lang="zh-CN" altLang="en-US" sz="20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mn-cs"/>
                <a:sym typeface="+mn-lt"/>
              </a:rPr>
              <a:t>展望</a:t>
            </a:r>
            <a:endParaRPr kumimoji="0" lang="zh-CN" altLang="en-US" sz="20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mn-cs"/>
              <a:sym typeface="+mn-lt"/>
            </a:endParaRPr>
          </a:p>
        </p:txBody>
      </p:sp>
      <p:sp>
        <p:nvSpPr>
          <p:cNvPr id="37" name="矩形 36"/>
          <p:cNvSpPr/>
          <p:nvPr/>
        </p:nvSpPr>
        <p:spPr>
          <a:xfrm>
            <a:off x="287338" y="1968768"/>
            <a:ext cx="3249608" cy="830997"/>
          </a:xfrm>
          <a:prstGeom prst="rect">
            <a:avLst/>
          </a:prstGeom>
          <a:noFill/>
        </p:spPr>
        <p:txBody>
          <a:bodyPr wrap="non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sym typeface="+mn-lt"/>
              </a:rPr>
              <a:t>CONTENTS</a:t>
            </a:r>
            <a:endParaRPr kumimoji="0" lang="zh-CN" altLang="en-US" sz="4800" b="1" i="0" u="none" strike="noStrike" kern="1200" cap="none" spc="0" normalizeH="0" baseline="0" noProof="0">
              <a:ln>
                <a:noFill/>
              </a:ln>
              <a:effectLst/>
              <a:uLnTx/>
              <a:uFillTx/>
              <a:latin typeface="Century Gothic" panose="020B0502020202020204"/>
              <a:ea typeface="微软雅黑 Light" panose="020B0502040204020203" charset="-122"/>
              <a:cs typeface="+mn-cs"/>
              <a:sym typeface="+mn-lt"/>
            </a:endParaRPr>
          </a:p>
        </p:txBody>
      </p:sp>
      <p:grpSp>
        <p:nvGrpSpPr>
          <p:cNvPr id="53" name="Group 4"/>
          <p:cNvGrpSpPr>
            <a:grpSpLocks noChangeAspect="1"/>
          </p:cNvGrpSpPr>
          <p:nvPr/>
        </p:nvGrpSpPr>
        <p:grpSpPr bwMode="auto">
          <a:xfrm rot="16200000">
            <a:off x="401934" y="4188885"/>
            <a:ext cx="742575" cy="971764"/>
            <a:chOff x="2759" y="1462"/>
            <a:chExt cx="243" cy="318"/>
          </a:xfrm>
          <a:solidFill>
            <a:schemeClr val="tx2"/>
          </a:solidFill>
        </p:grpSpPr>
        <p:sp>
          <p:nvSpPr>
            <p:cNvPr id="54" name="Oval 5"/>
            <p:cNvSpPr>
              <a:spLocks noChangeArrowheads="1"/>
            </p:cNvSpPr>
            <p:nvPr/>
          </p:nvSpPr>
          <p:spPr bwMode="auto">
            <a:xfrm>
              <a:off x="2759" y="1462"/>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Oval 6"/>
            <p:cNvSpPr>
              <a:spLocks noChangeArrowheads="1"/>
            </p:cNvSpPr>
            <p:nvPr/>
          </p:nvSpPr>
          <p:spPr bwMode="auto">
            <a:xfrm>
              <a:off x="2834" y="1462"/>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Oval 7"/>
            <p:cNvSpPr>
              <a:spLocks noChangeArrowheads="1"/>
            </p:cNvSpPr>
            <p:nvPr/>
          </p:nvSpPr>
          <p:spPr bwMode="auto">
            <a:xfrm>
              <a:off x="2909" y="1462"/>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Oval 8"/>
            <p:cNvSpPr>
              <a:spLocks noChangeArrowheads="1"/>
            </p:cNvSpPr>
            <p:nvPr/>
          </p:nvSpPr>
          <p:spPr bwMode="auto">
            <a:xfrm>
              <a:off x="2985" y="1462"/>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Oval 9"/>
            <p:cNvSpPr>
              <a:spLocks noChangeArrowheads="1"/>
            </p:cNvSpPr>
            <p:nvPr/>
          </p:nvSpPr>
          <p:spPr bwMode="auto">
            <a:xfrm>
              <a:off x="2759" y="1538"/>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Oval 10"/>
            <p:cNvSpPr>
              <a:spLocks noChangeArrowheads="1"/>
            </p:cNvSpPr>
            <p:nvPr/>
          </p:nvSpPr>
          <p:spPr bwMode="auto">
            <a:xfrm>
              <a:off x="2834" y="1538"/>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Oval 11"/>
            <p:cNvSpPr>
              <a:spLocks noChangeArrowheads="1"/>
            </p:cNvSpPr>
            <p:nvPr/>
          </p:nvSpPr>
          <p:spPr bwMode="auto">
            <a:xfrm>
              <a:off x="2909" y="1538"/>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Oval 12"/>
            <p:cNvSpPr>
              <a:spLocks noChangeArrowheads="1"/>
            </p:cNvSpPr>
            <p:nvPr/>
          </p:nvSpPr>
          <p:spPr bwMode="auto">
            <a:xfrm>
              <a:off x="2985" y="1538"/>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Oval 13"/>
            <p:cNvSpPr>
              <a:spLocks noChangeArrowheads="1"/>
            </p:cNvSpPr>
            <p:nvPr/>
          </p:nvSpPr>
          <p:spPr bwMode="auto">
            <a:xfrm>
              <a:off x="2759" y="1613"/>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Oval 14"/>
            <p:cNvSpPr>
              <a:spLocks noChangeArrowheads="1"/>
            </p:cNvSpPr>
            <p:nvPr/>
          </p:nvSpPr>
          <p:spPr bwMode="auto">
            <a:xfrm>
              <a:off x="2834" y="1613"/>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Oval 15"/>
            <p:cNvSpPr>
              <a:spLocks noChangeArrowheads="1"/>
            </p:cNvSpPr>
            <p:nvPr/>
          </p:nvSpPr>
          <p:spPr bwMode="auto">
            <a:xfrm>
              <a:off x="2909" y="1613"/>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Oval 16"/>
            <p:cNvSpPr>
              <a:spLocks noChangeArrowheads="1"/>
            </p:cNvSpPr>
            <p:nvPr/>
          </p:nvSpPr>
          <p:spPr bwMode="auto">
            <a:xfrm>
              <a:off x="2985" y="1613"/>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Oval 17"/>
            <p:cNvSpPr>
              <a:spLocks noChangeArrowheads="1"/>
            </p:cNvSpPr>
            <p:nvPr/>
          </p:nvSpPr>
          <p:spPr bwMode="auto">
            <a:xfrm>
              <a:off x="2759" y="1688"/>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Oval 18"/>
            <p:cNvSpPr>
              <a:spLocks noChangeArrowheads="1"/>
            </p:cNvSpPr>
            <p:nvPr/>
          </p:nvSpPr>
          <p:spPr bwMode="auto">
            <a:xfrm>
              <a:off x="2834" y="1688"/>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Oval 19"/>
            <p:cNvSpPr>
              <a:spLocks noChangeArrowheads="1"/>
            </p:cNvSpPr>
            <p:nvPr/>
          </p:nvSpPr>
          <p:spPr bwMode="auto">
            <a:xfrm>
              <a:off x="2909" y="1688"/>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Oval 20"/>
            <p:cNvSpPr>
              <a:spLocks noChangeArrowheads="1"/>
            </p:cNvSpPr>
            <p:nvPr/>
          </p:nvSpPr>
          <p:spPr bwMode="auto">
            <a:xfrm>
              <a:off x="2985" y="1688"/>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Oval 21"/>
            <p:cNvSpPr>
              <a:spLocks noChangeArrowheads="1"/>
            </p:cNvSpPr>
            <p:nvPr/>
          </p:nvSpPr>
          <p:spPr bwMode="auto">
            <a:xfrm>
              <a:off x="2759" y="1763"/>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Oval 22"/>
            <p:cNvSpPr>
              <a:spLocks noChangeArrowheads="1"/>
            </p:cNvSpPr>
            <p:nvPr/>
          </p:nvSpPr>
          <p:spPr bwMode="auto">
            <a:xfrm>
              <a:off x="2834" y="1763"/>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Oval 23"/>
            <p:cNvSpPr>
              <a:spLocks noChangeArrowheads="1"/>
            </p:cNvSpPr>
            <p:nvPr/>
          </p:nvSpPr>
          <p:spPr bwMode="auto">
            <a:xfrm>
              <a:off x="2909" y="1763"/>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Oval 24"/>
            <p:cNvSpPr>
              <a:spLocks noChangeArrowheads="1"/>
            </p:cNvSpPr>
            <p:nvPr/>
          </p:nvSpPr>
          <p:spPr bwMode="auto">
            <a:xfrm>
              <a:off x="2985" y="1763"/>
              <a:ext cx="17" cy="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4" name="组合 73"/>
          <p:cNvGrpSpPr/>
          <p:nvPr/>
        </p:nvGrpSpPr>
        <p:grpSpPr>
          <a:xfrm>
            <a:off x="7528525" y="231423"/>
            <a:ext cx="1344541" cy="374106"/>
            <a:chOff x="5654570" y="1332090"/>
            <a:chExt cx="1344541" cy="438238"/>
          </a:xfrm>
        </p:grpSpPr>
        <p:sp>
          <p:nvSpPr>
            <p:cNvPr id="75" name="矩形: 圆角 74"/>
            <p:cNvSpPr/>
            <p:nvPr/>
          </p:nvSpPr>
          <p:spPr>
            <a:xfrm>
              <a:off x="5705951" y="1332090"/>
              <a:ext cx="1241778" cy="425053"/>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76" name="文本框 75"/>
            <p:cNvSpPr txBox="1"/>
            <p:nvPr/>
          </p:nvSpPr>
          <p:spPr>
            <a:xfrm>
              <a:off x="5654570" y="1375340"/>
              <a:ext cx="1344541" cy="39498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rPr>
                <a:t>SUFE</a:t>
              </a:r>
              <a:endPar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grpSp>
        <p:nvGrpSpPr>
          <p:cNvPr id="77" name="组合 76"/>
          <p:cNvGrpSpPr/>
          <p:nvPr/>
        </p:nvGrpSpPr>
        <p:grpSpPr>
          <a:xfrm>
            <a:off x="8553450" y="4899660"/>
            <a:ext cx="266700" cy="106680"/>
            <a:chOff x="5717540" y="901700"/>
            <a:chExt cx="266700" cy="106680"/>
          </a:xfrm>
        </p:grpSpPr>
        <p:cxnSp>
          <p:nvCxnSpPr>
            <p:cNvPr id="78" name="直接连接符 77"/>
            <p:cNvCxnSpPr/>
            <p:nvPr/>
          </p:nvCxnSpPr>
          <p:spPr>
            <a:xfrm>
              <a:off x="5717540" y="90170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5717540" y="95504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5717540" y="100838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4"/>
          <p:cNvGrpSpPr>
            <a:grpSpLocks noChangeAspect="1"/>
          </p:cNvGrpSpPr>
          <p:nvPr/>
        </p:nvGrpSpPr>
        <p:grpSpPr bwMode="auto">
          <a:xfrm rot="16200000">
            <a:off x="426171" y="4291700"/>
            <a:ext cx="615713" cy="805746"/>
            <a:chOff x="2759" y="1462"/>
            <a:chExt cx="243" cy="318"/>
          </a:xfrm>
        </p:grpSpPr>
        <p:sp>
          <p:nvSpPr>
            <p:cNvPr id="35" name="Oval 5"/>
            <p:cNvSpPr>
              <a:spLocks noChangeArrowheads="1"/>
            </p:cNvSpPr>
            <p:nvPr/>
          </p:nvSpPr>
          <p:spPr bwMode="auto">
            <a:xfrm>
              <a:off x="275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Oval 6"/>
            <p:cNvSpPr>
              <a:spLocks noChangeArrowheads="1"/>
            </p:cNvSpPr>
            <p:nvPr/>
          </p:nvSpPr>
          <p:spPr bwMode="auto">
            <a:xfrm>
              <a:off x="2834"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Oval 7"/>
            <p:cNvSpPr>
              <a:spLocks noChangeArrowheads="1"/>
            </p:cNvSpPr>
            <p:nvPr/>
          </p:nvSpPr>
          <p:spPr bwMode="auto">
            <a:xfrm>
              <a:off x="290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Oval 8"/>
            <p:cNvSpPr>
              <a:spLocks noChangeArrowheads="1"/>
            </p:cNvSpPr>
            <p:nvPr/>
          </p:nvSpPr>
          <p:spPr bwMode="auto">
            <a:xfrm>
              <a:off x="2985"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Oval 9"/>
            <p:cNvSpPr>
              <a:spLocks noChangeArrowheads="1"/>
            </p:cNvSpPr>
            <p:nvPr/>
          </p:nvSpPr>
          <p:spPr bwMode="auto">
            <a:xfrm>
              <a:off x="275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Oval 10"/>
            <p:cNvSpPr>
              <a:spLocks noChangeArrowheads="1"/>
            </p:cNvSpPr>
            <p:nvPr/>
          </p:nvSpPr>
          <p:spPr bwMode="auto">
            <a:xfrm>
              <a:off x="2834"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Oval 11"/>
            <p:cNvSpPr>
              <a:spLocks noChangeArrowheads="1"/>
            </p:cNvSpPr>
            <p:nvPr/>
          </p:nvSpPr>
          <p:spPr bwMode="auto">
            <a:xfrm>
              <a:off x="290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Oval 12"/>
            <p:cNvSpPr>
              <a:spLocks noChangeArrowheads="1"/>
            </p:cNvSpPr>
            <p:nvPr/>
          </p:nvSpPr>
          <p:spPr bwMode="auto">
            <a:xfrm>
              <a:off x="2985"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Oval 13"/>
            <p:cNvSpPr>
              <a:spLocks noChangeArrowheads="1"/>
            </p:cNvSpPr>
            <p:nvPr/>
          </p:nvSpPr>
          <p:spPr bwMode="auto">
            <a:xfrm>
              <a:off x="275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Oval 14"/>
            <p:cNvSpPr>
              <a:spLocks noChangeArrowheads="1"/>
            </p:cNvSpPr>
            <p:nvPr/>
          </p:nvSpPr>
          <p:spPr bwMode="auto">
            <a:xfrm>
              <a:off x="2834"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Oval 15"/>
            <p:cNvSpPr>
              <a:spLocks noChangeArrowheads="1"/>
            </p:cNvSpPr>
            <p:nvPr/>
          </p:nvSpPr>
          <p:spPr bwMode="auto">
            <a:xfrm>
              <a:off x="290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Oval 16"/>
            <p:cNvSpPr>
              <a:spLocks noChangeArrowheads="1"/>
            </p:cNvSpPr>
            <p:nvPr/>
          </p:nvSpPr>
          <p:spPr bwMode="auto">
            <a:xfrm>
              <a:off x="2985"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Oval 17"/>
            <p:cNvSpPr>
              <a:spLocks noChangeArrowheads="1"/>
            </p:cNvSpPr>
            <p:nvPr/>
          </p:nvSpPr>
          <p:spPr bwMode="auto">
            <a:xfrm>
              <a:off x="275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Oval 18"/>
            <p:cNvSpPr>
              <a:spLocks noChangeArrowheads="1"/>
            </p:cNvSpPr>
            <p:nvPr/>
          </p:nvSpPr>
          <p:spPr bwMode="auto">
            <a:xfrm>
              <a:off x="2834"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Oval 19"/>
            <p:cNvSpPr>
              <a:spLocks noChangeArrowheads="1"/>
            </p:cNvSpPr>
            <p:nvPr/>
          </p:nvSpPr>
          <p:spPr bwMode="auto">
            <a:xfrm>
              <a:off x="290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Oval 20"/>
            <p:cNvSpPr>
              <a:spLocks noChangeArrowheads="1"/>
            </p:cNvSpPr>
            <p:nvPr/>
          </p:nvSpPr>
          <p:spPr bwMode="auto">
            <a:xfrm>
              <a:off x="2985"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Oval 21"/>
            <p:cNvSpPr>
              <a:spLocks noChangeArrowheads="1"/>
            </p:cNvSpPr>
            <p:nvPr/>
          </p:nvSpPr>
          <p:spPr bwMode="auto">
            <a:xfrm>
              <a:off x="275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Oval 22"/>
            <p:cNvSpPr>
              <a:spLocks noChangeArrowheads="1"/>
            </p:cNvSpPr>
            <p:nvPr/>
          </p:nvSpPr>
          <p:spPr bwMode="auto">
            <a:xfrm>
              <a:off x="2834"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Oval 23"/>
            <p:cNvSpPr>
              <a:spLocks noChangeArrowheads="1"/>
            </p:cNvSpPr>
            <p:nvPr/>
          </p:nvSpPr>
          <p:spPr bwMode="auto">
            <a:xfrm>
              <a:off x="290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Oval 24"/>
            <p:cNvSpPr>
              <a:spLocks noChangeArrowheads="1"/>
            </p:cNvSpPr>
            <p:nvPr/>
          </p:nvSpPr>
          <p:spPr bwMode="auto">
            <a:xfrm>
              <a:off x="2985"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6" name="文本框 55"/>
          <p:cNvSpPr txBox="1"/>
          <p:nvPr/>
        </p:nvSpPr>
        <p:spPr>
          <a:xfrm>
            <a:off x="331345" y="1841888"/>
            <a:ext cx="4999634" cy="1568450"/>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rPr>
              <a:t>DEMAND </a:t>
            </a:r>
            <a:r>
              <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rPr>
              <a:t>GENERATION</a:t>
            </a:r>
            <a:endPar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nvGrpSpPr>
          <p:cNvPr id="3" name="组合 2"/>
          <p:cNvGrpSpPr/>
          <p:nvPr/>
        </p:nvGrpSpPr>
        <p:grpSpPr>
          <a:xfrm>
            <a:off x="7528525" y="231423"/>
            <a:ext cx="1344541" cy="374106"/>
            <a:chOff x="5654570" y="1332090"/>
            <a:chExt cx="1344541" cy="438238"/>
          </a:xfrm>
        </p:grpSpPr>
        <p:sp>
          <p:nvSpPr>
            <p:cNvPr id="2" name="矩形: 圆角 1"/>
            <p:cNvSpPr/>
            <p:nvPr/>
          </p:nvSpPr>
          <p:spPr>
            <a:xfrm>
              <a:off x="5705951" y="1332090"/>
              <a:ext cx="1241778" cy="425053"/>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6" name="文本框 65"/>
            <p:cNvSpPr txBox="1"/>
            <p:nvPr/>
          </p:nvSpPr>
          <p:spPr>
            <a:xfrm>
              <a:off x="5654570" y="1375340"/>
              <a:ext cx="1344541" cy="39498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rPr>
                <a:t>SUFE</a:t>
              </a:r>
              <a:endPar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grpSp>
        <p:nvGrpSpPr>
          <p:cNvPr id="7" name="组合 6"/>
          <p:cNvGrpSpPr/>
          <p:nvPr/>
        </p:nvGrpSpPr>
        <p:grpSpPr>
          <a:xfrm>
            <a:off x="8553450" y="4899660"/>
            <a:ext cx="266700" cy="106680"/>
            <a:chOff x="5717540" y="901700"/>
            <a:chExt cx="266700" cy="106680"/>
          </a:xfrm>
        </p:grpSpPr>
        <p:cxnSp>
          <p:nvCxnSpPr>
            <p:cNvPr id="6" name="直接连接符 5"/>
            <p:cNvCxnSpPr/>
            <p:nvPr/>
          </p:nvCxnSpPr>
          <p:spPr>
            <a:xfrm>
              <a:off x="5717540" y="90170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5717540" y="95504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5717540" y="100838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9" name="文本框 68"/>
          <p:cNvSpPr txBox="1"/>
          <p:nvPr/>
        </p:nvSpPr>
        <p:spPr>
          <a:xfrm>
            <a:off x="7195910" y="1844501"/>
            <a:ext cx="1841764" cy="1323439"/>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8000" b="1" i="0" u="none" strike="noStrike" kern="1200" cap="none" spc="0" normalizeH="0" baseline="0" noProof="0">
                <a:ln>
                  <a:noFill/>
                </a:ln>
                <a:effectLst/>
                <a:uLnTx/>
                <a:uFillTx/>
                <a:latin typeface="Century Gothic" panose="020B0502020202020204"/>
                <a:ea typeface="微软雅黑 Light" panose="020B0502040204020203" charset="-122"/>
                <a:cs typeface="+mn-cs"/>
              </a:rPr>
              <a:t>-01</a:t>
            </a:r>
            <a:endParaRPr kumimoji="0" lang="en-US" altLang="zh-CN" sz="80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cxnSp>
        <p:nvCxnSpPr>
          <p:cNvPr id="5" name="直接连接符 4"/>
          <p:cNvCxnSpPr/>
          <p:nvPr/>
        </p:nvCxnSpPr>
        <p:spPr>
          <a:xfrm flipH="1">
            <a:off x="4859079" y="2626242"/>
            <a:ext cx="2296633" cy="0"/>
          </a:xfrm>
          <a:prstGeom prst="line">
            <a:avLst/>
          </a:prstGeom>
          <a:ln w="1143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4191634" y="108090"/>
            <a:ext cx="731520" cy="398780"/>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a:ln>
                  <a:noFill/>
                </a:ln>
                <a:effectLst/>
                <a:uLnTx/>
                <a:uFillTx/>
                <a:latin typeface="+mj-lt"/>
                <a:ea typeface="微软雅黑" panose="020B0503020204020204" pitchFamily="34" charset="-122"/>
                <a:cs typeface="+mn-cs"/>
                <a:sym typeface="+mn-lt"/>
              </a:rPr>
              <a:t>SUFE</a:t>
            </a:r>
            <a:endParaRPr kumimoji="0" lang="en-US" altLang="zh-CN" sz="2000" b="1" i="0" u="none" strike="noStrike" kern="1200" cap="none" spc="0" normalizeH="0" baseline="0" noProof="0">
              <a:ln>
                <a:noFill/>
              </a:ln>
              <a:effectLst/>
              <a:uLnTx/>
              <a:uFillTx/>
              <a:latin typeface="+mj-lt"/>
              <a:ea typeface="微软雅黑" panose="020B0503020204020204" pitchFamily="34" charset="-122"/>
              <a:cs typeface="+mn-cs"/>
              <a:sym typeface="+mn-lt"/>
            </a:endParaRPr>
          </a:p>
        </p:txBody>
      </p:sp>
      <p:pic>
        <p:nvPicPr>
          <p:cNvPr id="16" name="图片占位符 15"/>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32120" b="32120"/>
          <a:stretch>
            <a:fillRect/>
          </a:stretch>
        </p:blipFill>
        <p:spPr/>
      </p:pic>
      <p:sp>
        <p:nvSpPr>
          <p:cNvPr id="29" name="矩形 28"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p:nvPr/>
        </p:nvSpPr>
        <p:spPr>
          <a:xfrm>
            <a:off x="4204970" y="3290570"/>
            <a:ext cx="4676775" cy="818515"/>
          </a:xfrm>
          <a:prstGeom prst="rect">
            <a:avLst/>
          </a:prstGeom>
          <a:noFill/>
        </p:spPr>
        <p:txBody>
          <a:bodyPr wrap="square">
            <a:spAutoFit/>
          </a:bodyPr>
          <a:lstStyle/>
          <a:p>
            <a:pPr marL="0" marR="0" lvl="0" indent="0" algn="l" defTabSz="457200" rtl="0" eaLnBrk="1" fontAlgn="base" latinLnBrk="0" hangingPunct="1">
              <a:lnSpc>
                <a:spcPct val="150000"/>
              </a:lnSpc>
              <a:spcBef>
                <a:spcPct val="0"/>
              </a:spcBef>
              <a:spcAft>
                <a:spcPct val="0"/>
              </a:spcAft>
              <a:buClrTx/>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rPr>
              <a:t>当代大学生学习生活中常常遇到信息获取渠道闭塞，信息获取时间滞后以及交流平台过多冗余功能的影响。我们需要一个干净且便利的信息交流与获取</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rPr>
              <a:t>平台。</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endParaRPr>
          </a:p>
        </p:txBody>
      </p:sp>
      <p:sp>
        <p:nvSpPr>
          <p:cNvPr id="30" name="文本框 29" descr="e7d195523061f1c09e9d68d7cf438b91ef959ecb14fc25d26BBA7F7DBC18E55DFF4014AF651F0BF2569D4B6C1DA7F1A4683A481403BD872FC687266AD13265C1DE7C373772FD8728ABDD69ADD03BFF5BE2862BC891DBB79EB92A7FA7E029E43EA7524A02B776D8C9DEABEB3B907A76FD74C1D893F5DB3B7F078C3E09BDEEF7F018FCC6F892B1B73C77034C836F6FF9E8"/>
          <p:cNvSpPr txBox="1"/>
          <p:nvPr/>
        </p:nvSpPr>
        <p:spPr>
          <a:xfrm>
            <a:off x="382588" y="2334556"/>
            <a:ext cx="4769218" cy="144526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a:ln>
                  <a:noFill/>
                </a:ln>
                <a:solidFill>
                  <a:prstClr val="white"/>
                </a:solidFill>
                <a:effectLst/>
                <a:uLnTx/>
                <a:uFillTx/>
                <a:latin typeface="Century Gothic" panose="020B0502020202020204" pitchFamily="34" charset="0"/>
                <a:ea typeface="微软雅黑" panose="020B0503020204020204" pitchFamily="34" charset="-122"/>
                <a:cs typeface="+mn-cs"/>
              </a:rPr>
              <a:t>DEMAND</a:t>
            </a:r>
            <a:endParaRPr kumimoji="0" lang="en-US" altLang="zh-CN" sz="4400" b="1" i="0" u="none" strike="noStrike" kern="1200" cap="none" spc="0" normalizeH="0" baseline="0" noProof="0">
              <a:ln>
                <a:noFill/>
              </a:ln>
              <a:solidFill>
                <a:prstClr val="white"/>
              </a:solidFill>
              <a:effectLst/>
              <a:uLnTx/>
              <a:uFillTx/>
              <a:latin typeface="Century Gothic" panose="020B0502020202020204" pitchFamily="34" charset="0"/>
              <a:ea typeface="微软雅黑" panose="020B0503020204020204" pitchFamily="34" charset="-122"/>
              <a:cs typeface="+mn-cs"/>
            </a:endParaRPr>
          </a:p>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4400" b="1" i="0" u="none" strike="noStrike" kern="1200" cap="none" spc="0" normalizeH="0" baseline="0" noProof="0">
                <a:ln>
                  <a:noFill/>
                </a:ln>
                <a:solidFill>
                  <a:prstClr val="black">
                    <a:lumMod val="75000"/>
                    <a:lumOff val="25000"/>
                  </a:prstClr>
                </a:solidFill>
                <a:effectLst/>
                <a:uLnTx/>
                <a:uFillTx/>
                <a:latin typeface="Century Gothic" panose="020B0502020202020204" pitchFamily="34" charset="0"/>
                <a:ea typeface="微软雅黑" panose="020B0503020204020204" pitchFamily="34" charset="-122"/>
                <a:cs typeface="+mn-cs"/>
              </a:rPr>
              <a:t>GENERATION</a:t>
            </a:r>
            <a:endParaRPr kumimoji="0" lang="en-US" altLang="zh-CN" sz="4400" b="1" i="0" u="none" strike="noStrike" kern="1200" cap="none" spc="0" normalizeH="0" baseline="0" noProof="0">
              <a:ln>
                <a:noFill/>
              </a:ln>
              <a:solidFill>
                <a:prstClr val="black">
                  <a:lumMod val="75000"/>
                  <a:lumOff val="25000"/>
                </a:prstClr>
              </a:solidFill>
              <a:effectLst/>
              <a:uLnTx/>
              <a:uFillTx/>
              <a:latin typeface="Century Gothic" panose="020B0502020202020204" pitchFamily="34" charset="0"/>
              <a:ea typeface="微软雅黑" panose="020B0503020204020204" pitchFamily="34" charset="-122"/>
              <a:cs typeface="+mn-cs"/>
            </a:endParaRPr>
          </a:p>
        </p:txBody>
      </p:sp>
      <p:grpSp>
        <p:nvGrpSpPr>
          <p:cNvPr id="35" name="组合 34"/>
          <p:cNvGrpSpPr/>
          <p:nvPr/>
        </p:nvGrpSpPr>
        <p:grpSpPr>
          <a:xfrm>
            <a:off x="524140" y="4097438"/>
            <a:ext cx="420672" cy="416408"/>
            <a:chOff x="-1781362" y="1479902"/>
            <a:chExt cx="975265" cy="965381"/>
          </a:xfrm>
        </p:grpSpPr>
        <p:sp>
          <p:nvSpPr>
            <p:cNvPr id="36" name="矩形: 圆角 35"/>
            <p:cNvSpPr/>
            <p:nvPr/>
          </p:nvSpPr>
          <p:spPr>
            <a:xfrm>
              <a:off x="-1781362" y="1479902"/>
              <a:ext cx="975265" cy="965381"/>
            </a:xfrm>
            <a:prstGeom prst="roundRect">
              <a:avLst>
                <a:gd name="adj" fmla="val 50000"/>
              </a:avLst>
            </a:prstGeom>
            <a:solidFill>
              <a:schemeClr val="tx1"/>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37" name="Freeform 5"/>
            <p:cNvSpPr/>
            <p:nvPr/>
          </p:nvSpPr>
          <p:spPr bwMode="auto">
            <a:xfrm>
              <a:off x="-1445243" y="1707654"/>
              <a:ext cx="303027" cy="509877"/>
            </a:xfrm>
            <a:custGeom>
              <a:avLst/>
              <a:gdLst>
                <a:gd name="T0" fmla="*/ 350 w 358"/>
                <a:gd name="T1" fmla="*/ 321 h 605"/>
                <a:gd name="T2" fmla="*/ 351 w 358"/>
                <a:gd name="T3" fmla="*/ 318 h 605"/>
                <a:gd name="T4" fmla="*/ 343 w 358"/>
                <a:gd name="T5" fmla="*/ 275 h 605"/>
                <a:gd name="T6" fmla="*/ 67 w 358"/>
                <a:gd name="T7" fmla="*/ 14 h 605"/>
                <a:gd name="T8" fmla="*/ 14 w 358"/>
                <a:gd name="T9" fmla="*/ 16 h 605"/>
                <a:gd name="T10" fmla="*/ 16 w 358"/>
                <a:gd name="T11" fmla="*/ 69 h 605"/>
                <a:gd name="T12" fmla="*/ 264 w 358"/>
                <a:gd name="T13" fmla="*/ 303 h 605"/>
                <a:gd name="T14" fmla="*/ 17 w 358"/>
                <a:gd name="T15" fmla="*/ 541 h 605"/>
                <a:gd name="T16" fmla="*/ 16 w 358"/>
                <a:gd name="T17" fmla="*/ 594 h 605"/>
                <a:gd name="T18" fmla="*/ 43 w 358"/>
                <a:gd name="T19" fmla="*/ 605 h 605"/>
                <a:gd name="T20" fmla="*/ 69 w 358"/>
                <a:gd name="T21" fmla="*/ 595 h 605"/>
                <a:gd name="T22" fmla="*/ 342 w 358"/>
                <a:gd name="T23" fmla="*/ 331 h 605"/>
                <a:gd name="T24" fmla="*/ 344 w 358"/>
                <a:gd name="T25" fmla="*/ 329 h 605"/>
                <a:gd name="T26" fmla="*/ 345 w 358"/>
                <a:gd name="T27" fmla="*/ 328 h 605"/>
                <a:gd name="T28" fmla="*/ 350 w 358"/>
                <a:gd name="T29" fmla="*/ 321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8" h="605">
                  <a:moveTo>
                    <a:pt x="350" y="321"/>
                  </a:moveTo>
                  <a:cubicBezTo>
                    <a:pt x="350" y="320"/>
                    <a:pt x="351" y="319"/>
                    <a:pt x="351" y="318"/>
                  </a:cubicBezTo>
                  <a:cubicBezTo>
                    <a:pt x="358" y="304"/>
                    <a:pt x="356" y="287"/>
                    <a:pt x="343" y="275"/>
                  </a:cubicBezTo>
                  <a:cubicBezTo>
                    <a:pt x="67" y="14"/>
                    <a:pt x="67" y="14"/>
                    <a:pt x="67" y="14"/>
                  </a:cubicBezTo>
                  <a:cubicBezTo>
                    <a:pt x="52" y="0"/>
                    <a:pt x="29" y="1"/>
                    <a:pt x="14" y="16"/>
                  </a:cubicBezTo>
                  <a:cubicBezTo>
                    <a:pt x="0" y="31"/>
                    <a:pt x="1" y="54"/>
                    <a:pt x="16" y="69"/>
                  </a:cubicBezTo>
                  <a:cubicBezTo>
                    <a:pt x="264" y="303"/>
                    <a:pt x="264" y="303"/>
                    <a:pt x="264" y="303"/>
                  </a:cubicBezTo>
                  <a:cubicBezTo>
                    <a:pt x="17" y="541"/>
                    <a:pt x="17" y="541"/>
                    <a:pt x="17" y="541"/>
                  </a:cubicBezTo>
                  <a:cubicBezTo>
                    <a:pt x="2" y="555"/>
                    <a:pt x="2" y="579"/>
                    <a:pt x="16" y="594"/>
                  </a:cubicBezTo>
                  <a:cubicBezTo>
                    <a:pt x="23" y="601"/>
                    <a:pt x="33" y="605"/>
                    <a:pt x="43" y="605"/>
                  </a:cubicBezTo>
                  <a:cubicBezTo>
                    <a:pt x="52" y="605"/>
                    <a:pt x="62" y="602"/>
                    <a:pt x="69" y="595"/>
                  </a:cubicBezTo>
                  <a:cubicBezTo>
                    <a:pt x="342" y="331"/>
                    <a:pt x="342" y="331"/>
                    <a:pt x="342" y="331"/>
                  </a:cubicBezTo>
                  <a:cubicBezTo>
                    <a:pt x="343" y="331"/>
                    <a:pt x="343" y="330"/>
                    <a:pt x="344" y="329"/>
                  </a:cubicBezTo>
                  <a:cubicBezTo>
                    <a:pt x="344" y="329"/>
                    <a:pt x="344" y="329"/>
                    <a:pt x="345" y="328"/>
                  </a:cubicBezTo>
                  <a:cubicBezTo>
                    <a:pt x="347" y="326"/>
                    <a:pt x="348" y="323"/>
                    <a:pt x="350" y="321"/>
                  </a:cubicBezTo>
                  <a:close/>
                </a:path>
              </a:pathLst>
            </a:custGeom>
            <a:solidFill>
              <a:schemeClr val="bg1"/>
            </a:solidFill>
            <a:ln w="19050">
              <a:solidFill>
                <a:srgbClr val="F7F7F7"/>
              </a:solidFill>
              <a:round/>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descr="e7d195523061f1c09e9d68d7cf438b91ef959ecb14fc25d26BBA7F7DBC18E55DFF4014AF651F0BF2569D4B6C1DA7F1A4683A481403BD872FC687266AD13265C1DE7C373772FD8728ABDD69ADD03BFF5BE2862BC891DBB79E64687E4E313E4280CB651E7B4558E8BD8E547361A80E5A380461F280D9C64224522EBFFF6DB3B42C61710B0C2B70051999EA66E2EC6B669B"/>
          <p:cNvSpPr/>
          <p:nvPr/>
        </p:nvSpPr>
        <p:spPr>
          <a:xfrm>
            <a:off x="0" y="0"/>
            <a:ext cx="3064213"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6" name="矩形: 圆角 5" descr="e7d195523061f1c09e9d68d7cf438b91ef959ecb14fc25d26BBA7F7DBC18E55DFF4014AF651F0BF2569D4B6C1DA7F1A4683A481403BD872FC687266AD13265C1DE7C373772FD8728ABDD69ADD03BFF5BE2862BC891DBB79E0D855F21651245329184AA4D6A56B8B32D29ECB149A5B58248D41A6BF52EFAE37B932C4CC1553899261C6510E604CF926F02B913E743C1A3"/>
          <p:cNvSpPr/>
          <p:nvPr/>
        </p:nvSpPr>
        <p:spPr>
          <a:xfrm>
            <a:off x="281664" y="404583"/>
            <a:ext cx="4004941" cy="2069484"/>
          </a:xfrm>
          <a:prstGeom prst="roundRect">
            <a:avLst>
              <a:gd name="adj" fmla="val 10146"/>
            </a:avLst>
          </a:prstGeom>
          <a:solidFill>
            <a:schemeClr val="bg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7" name="矩形 6"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08391" y="1360833"/>
            <a:ext cx="3576159" cy="575945"/>
          </a:xfrm>
          <a:prstGeom prst="rect">
            <a:avLst/>
          </a:prstGeom>
        </p:spPr>
        <p:txBody>
          <a:bodyPr wrap="square">
            <a:spAutoFit/>
          </a:bodyPr>
          <a:lstStyle/>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根据对武川路校区同学进行的问卷调研，几乎所有同学对于现有知识分享平台有不同的不满。</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p:txBody>
      </p:sp>
      <p:sp>
        <p:nvSpPr>
          <p:cNvPr id="8" name="文本框 7"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289210" y="423891"/>
            <a:ext cx="1311709" cy="1015663"/>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a:ln>
                  <a:noFill/>
                </a:ln>
                <a:solidFill>
                  <a:srgbClr val="262626">
                    <a:alpha val="10000"/>
                  </a:srgbClr>
                </a:solidFill>
                <a:effectLst/>
                <a:uLnTx/>
                <a:uFillTx/>
                <a:latin typeface="Century Gothic" panose="020B0502020202020204" pitchFamily="34" charset="0"/>
                <a:ea typeface="微软雅黑" panose="020B0503020204020204" pitchFamily="34" charset="-122"/>
                <a:cs typeface="+mn-cs"/>
              </a:rPr>
              <a:t>01</a:t>
            </a:r>
            <a:endParaRPr kumimoji="0" lang="en-US" altLang="zh-CN" sz="6000" b="1" i="0" u="none" strike="noStrike" kern="1200" cap="none" spc="0" normalizeH="0" baseline="0" noProof="0">
              <a:ln>
                <a:noFill/>
              </a:ln>
              <a:solidFill>
                <a:srgbClr val="262626">
                  <a:alpha val="10000"/>
                </a:srgbClr>
              </a:solidFill>
              <a:effectLst/>
              <a:uLnTx/>
              <a:uFillTx/>
              <a:latin typeface="Century Gothic" panose="020B0502020202020204" pitchFamily="34" charset="0"/>
              <a:ea typeface="微软雅黑" panose="020B0503020204020204" pitchFamily="34" charset="-122"/>
              <a:cs typeface="+mn-cs"/>
            </a:endParaRPr>
          </a:p>
        </p:txBody>
      </p:sp>
      <p:sp>
        <p:nvSpPr>
          <p:cNvPr id="9" name="文本框 8"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418452" y="977948"/>
            <a:ext cx="3296958" cy="36830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CUSTOMERS</a:t>
            </a:r>
            <a:endPar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endParaRPr>
          </a:p>
        </p:txBody>
      </p:sp>
      <p:sp>
        <p:nvSpPr>
          <p:cNvPr id="11" name="矩形: 圆角 10" descr="e7d195523061f1c09e9d68d7cf438b91ef959ecb14fc25d26BBA7F7DBC18E55DFF4014AF651F0BF2569D4B6C1DA7F1A4683A481403BD872FC687266AD13265C1DE7C373772FD8728ABDD69ADD03BFF5BE2862BC891DBB79E0D855F21651245329184AA4D6A56B8B32D29ECB149A5B58248D41A6BF52EFAE37B932C4CC1553899261C6510E604CF926F02B913E743C1A3"/>
          <p:cNvSpPr/>
          <p:nvPr/>
        </p:nvSpPr>
        <p:spPr>
          <a:xfrm>
            <a:off x="252481" y="2797587"/>
            <a:ext cx="4004941" cy="2069484"/>
          </a:xfrm>
          <a:prstGeom prst="roundRect">
            <a:avLst>
              <a:gd name="adj" fmla="val 10146"/>
            </a:avLst>
          </a:prstGeom>
          <a:solidFill>
            <a:schemeClr val="bg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13" name="矩形 12"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08391" y="3753837"/>
            <a:ext cx="3576159" cy="333375"/>
          </a:xfrm>
          <a:prstGeom prst="rect">
            <a:avLst/>
          </a:prstGeom>
        </p:spPr>
        <p:txBody>
          <a:bodyPr wrap="square">
            <a:spAutoFit/>
          </a:bodyPr>
          <a:lstStyle/>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创意来源：</a:t>
            </a:r>
            <a:r>
              <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QUARO</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，知乎，煎蛋（jandan.net/），</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虎扑。</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p:txBody>
      </p:sp>
      <p:sp>
        <p:nvSpPr>
          <p:cNvPr id="14" name="文本框 13"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260027" y="2816895"/>
            <a:ext cx="1311709" cy="1015663"/>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a:ln>
                  <a:noFill/>
                </a:ln>
                <a:solidFill>
                  <a:srgbClr val="262626">
                    <a:alpha val="10000"/>
                  </a:srgbClr>
                </a:solidFill>
                <a:effectLst/>
                <a:uLnTx/>
                <a:uFillTx/>
                <a:latin typeface="Century Gothic" panose="020B0502020202020204" pitchFamily="34" charset="0"/>
                <a:ea typeface="微软雅黑" panose="020B0503020204020204" pitchFamily="34" charset="-122"/>
                <a:cs typeface="+mn-cs"/>
              </a:rPr>
              <a:t>02</a:t>
            </a:r>
            <a:endParaRPr kumimoji="0" lang="en-US" altLang="zh-CN" sz="6000" b="1" i="0" u="none" strike="noStrike" kern="1200" cap="none" spc="0" normalizeH="0" baseline="0" noProof="0">
              <a:ln>
                <a:noFill/>
              </a:ln>
              <a:solidFill>
                <a:srgbClr val="262626">
                  <a:alpha val="10000"/>
                </a:srgbClr>
              </a:solidFill>
              <a:effectLst/>
              <a:uLnTx/>
              <a:uFillTx/>
              <a:latin typeface="Century Gothic" panose="020B0502020202020204" pitchFamily="34" charset="0"/>
              <a:ea typeface="微软雅黑" panose="020B0503020204020204" pitchFamily="34" charset="-122"/>
              <a:cs typeface="+mn-cs"/>
            </a:endParaRPr>
          </a:p>
        </p:txBody>
      </p:sp>
      <p:sp>
        <p:nvSpPr>
          <p:cNvPr id="15" name="文本框 14"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389269" y="3370952"/>
            <a:ext cx="3296958" cy="36830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IDEAS</a:t>
            </a:r>
            <a:endPar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endParaRPr>
          </a:p>
        </p:txBody>
      </p:sp>
      <p:sp>
        <p:nvSpPr>
          <p:cNvPr id="19" name="文本框 18"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5138420" y="1057910"/>
            <a:ext cx="3216910" cy="119888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DEMAND</a:t>
            </a:r>
            <a:endParaRPr kumimoji="0" lang="en-US" altLang="zh-CN" sz="36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endParaRPr>
          </a:p>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GENERAT</a:t>
            </a:r>
            <a:r>
              <a:rPr kumimoji="0" lang="en-US" altLang="zh-CN" sz="36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ED</a:t>
            </a:r>
            <a:endParaRPr kumimoji="0" lang="en-US" altLang="zh-CN" sz="36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endParaRPr>
          </a:p>
        </p:txBody>
      </p:sp>
      <p:sp>
        <p:nvSpPr>
          <p:cNvPr id="20" name="矩形 19"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p:nvPr/>
        </p:nvSpPr>
        <p:spPr>
          <a:xfrm>
            <a:off x="5138548" y="2256748"/>
            <a:ext cx="3538386" cy="1337945"/>
          </a:xfrm>
          <a:prstGeom prst="rect">
            <a:avLst/>
          </a:prstGeom>
          <a:noFill/>
        </p:spPr>
        <p:txBody>
          <a:bodyPr wrap="square">
            <a:spAutoFit/>
          </a:bodyPr>
          <a:lstStyle/>
          <a:p>
            <a:pPr marL="0" marR="0" lvl="0" indent="0" algn="l" defTabSz="457200" rtl="0" eaLnBrk="1" fontAlgn="base" latinLnBrk="0" hangingPunct="1">
              <a:lnSpc>
                <a:spcPct val="150000"/>
              </a:lnSpc>
              <a:spcBef>
                <a:spcPct val="0"/>
              </a:spcBef>
              <a:spcAft>
                <a:spcPct val="0"/>
              </a:spcAft>
              <a:buClrTx/>
              <a:buSzTx/>
              <a:buFontTx/>
              <a:buNone/>
              <a:defRPr/>
            </a:pPr>
            <a:r>
              <a:rPr kumimoji="0" lang="zh-CN" altLang="en-US" sz="900" b="0" i="0" u="none" strike="noStrike" kern="1200" cap="none" spc="0" normalizeH="0" baseline="0" noProof="0">
                <a:ln>
                  <a:noFill/>
                </a:ln>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rPr>
              <a:t>我们需要：</a:t>
            </a:r>
            <a:endParaRPr kumimoji="0" lang="zh-CN" altLang="en-US" sz="900" b="0" i="0" u="none" strike="noStrike" kern="1200" cap="none" spc="0" normalizeH="0" baseline="0" noProof="0">
              <a:ln>
                <a:noFill/>
              </a:ln>
              <a:effectLst/>
              <a:uLnTx/>
              <a:uFillTx/>
              <a:latin typeface="Calibri Light" panose="020F0302020204030204"/>
              <a:ea typeface="微软雅黑" panose="020B0503020204020204" pitchFamily="34" charset="-122"/>
              <a:cs typeface="Arial" panose="020B0604020202020204" pitchFamily="34" charset="0"/>
              <a:sym typeface="Calibri" panose="020F0502020204030204" pitchFamily="34" charset="0"/>
            </a:endParaRPr>
          </a:p>
          <a:p>
            <a:pPr marL="0" marR="0" lvl="0" indent="0" algn="l" defTabSz="457200" rtl="0" eaLnBrk="1" fontAlgn="base" latinLnBrk="0" hangingPunct="1">
              <a:lnSpc>
                <a:spcPct val="150000"/>
              </a:lnSpc>
              <a:spcBef>
                <a:spcPct val="0"/>
              </a:spcBef>
              <a:spcAft>
                <a:spcPct val="0"/>
              </a:spcAft>
              <a:buClrTx/>
              <a:buSzTx/>
              <a:buFontTx/>
              <a:buNone/>
              <a:defRPr/>
            </a:pPr>
            <a:r>
              <a:rPr kumimoji="0" lang="en-US" altLang="zh-CN" sz="9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a:t>
            </a:r>
            <a:r>
              <a:rPr kumimoji="0" lang="zh-CN" altLang="en-US" sz="9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简洁但</a:t>
            </a:r>
            <a:r>
              <a:rPr kumimoji="0" lang="zh-CN" altLang="en-US" sz="9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不简单</a:t>
            </a:r>
            <a:endParaRPr kumimoji="0" lang="zh-CN" altLang="en-US" sz="9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endParaRPr>
          </a:p>
          <a:p>
            <a:pPr marL="0" marR="0" lvl="0" indent="0" algn="l" defTabSz="457200" rtl="0" eaLnBrk="1" fontAlgn="base" latinLnBrk="0" hangingPunct="1">
              <a:lnSpc>
                <a:spcPct val="150000"/>
              </a:lnSpc>
              <a:spcBef>
                <a:spcPct val="0"/>
              </a:spcBef>
              <a:spcAft>
                <a:spcPct val="0"/>
              </a:spcAft>
              <a:buClrTx/>
              <a:buSzTx/>
              <a:buFontTx/>
              <a:buNone/>
              <a:defRPr/>
            </a:pPr>
            <a:r>
              <a:rPr lang="en-US" altLang="zh-CN"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a:t>
            </a:r>
            <a:r>
              <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低商业化</a:t>
            </a:r>
            <a:endPar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endParaRPr>
          </a:p>
          <a:p>
            <a:pPr marL="0" marR="0" lvl="0" indent="0" algn="l" defTabSz="457200" rtl="0" eaLnBrk="1" fontAlgn="base" latinLnBrk="0" hangingPunct="1">
              <a:lnSpc>
                <a:spcPct val="150000"/>
              </a:lnSpc>
              <a:spcBef>
                <a:spcPct val="0"/>
              </a:spcBef>
              <a:spcAft>
                <a:spcPct val="0"/>
              </a:spcAft>
              <a:buClrTx/>
              <a:buSzTx/>
              <a:buFontTx/>
              <a:buNone/>
              <a:defRPr/>
            </a:pPr>
            <a:r>
              <a:rPr lang="en-US" altLang="zh-CN"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a:t>
            </a:r>
            <a:r>
              <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社</a:t>
            </a:r>
            <a:r>
              <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区化管理</a:t>
            </a:r>
            <a:endParaRPr kumimoji="0" lang="en-US" altLang="zh-CN" sz="900" b="1" i="0" u="none" strike="noStrike" kern="1200" cap="none" spc="0" normalizeH="0" baseline="0"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endParaRPr>
          </a:p>
          <a:p>
            <a:pPr marL="0" marR="0" lvl="0" indent="0" algn="l" defTabSz="457200" rtl="0" eaLnBrk="1" fontAlgn="base" latinLnBrk="0" hangingPunct="1">
              <a:lnSpc>
                <a:spcPct val="150000"/>
              </a:lnSpc>
              <a:spcBef>
                <a:spcPct val="0"/>
              </a:spcBef>
              <a:spcAft>
                <a:spcPct val="0"/>
              </a:spcAft>
              <a:buClrTx/>
              <a:buSzTx/>
              <a:buFontTx/>
              <a:buNone/>
              <a:defRPr/>
            </a:pPr>
            <a:r>
              <a:rPr lang="en-US" altLang="zh-CN"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a:t>
            </a:r>
            <a:r>
              <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内容精选，细致</a:t>
            </a:r>
            <a:r>
              <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分类</a:t>
            </a:r>
            <a:endPar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endParaRPr>
          </a:p>
          <a:p>
            <a:pPr marL="0" marR="0" lvl="0" indent="0" algn="l" defTabSz="457200" rtl="0" eaLnBrk="1" fontAlgn="base" latinLnBrk="0" hangingPunct="1">
              <a:lnSpc>
                <a:spcPct val="150000"/>
              </a:lnSpc>
              <a:spcBef>
                <a:spcPct val="0"/>
              </a:spcBef>
              <a:spcAft>
                <a:spcPct val="0"/>
              </a:spcAft>
              <a:buClrTx/>
              <a:buSzTx/>
              <a:buFontTx/>
              <a:buNone/>
              <a:defRPr/>
            </a:pPr>
            <a:r>
              <a:rPr lang="en-US" altLang="zh-CN"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a:t>
            </a:r>
            <a:r>
              <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去中心化用户</a:t>
            </a:r>
            <a:r>
              <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注册</a:t>
            </a:r>
            <a:endParaRPr lang="zh-CN" altLang="en-US" sz="900" b="1" noProof="0">
              <a:ln>
                <a:noFill/>
              </a:ln>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endParaRPr>
          </a:p>
        </p:txBody>
      </p:sp>
      <p:cxnSp>
        <p:nvCxnSpPr>
          <p:cNvPr id="21" name="直接连接符 20" descr="e7d195523061f1c09e9d68d7cf438b91ef959ecb14fc25d26BBA7F7DBC18E55DFF4014AF651F0BF2569D4B6C1DA7F1A4683A481403BD872FC687266AD13265C1DE7C373772FD8728ABDD69ADD03BFF5BE2862BC891DBB79E46FE1DD7084A990AF3422CB81D1A46EBDEE5E2C2ABFC934116A3A62E890F9EFD908EEE93E18EA888F27B1EC82BA3C9AB97A1A31AB83A3FDA"/>
          <p:cNvCxnSpPr/>
          <p:nvPr/>
        </p:nvCxnSpPr>
        <p:spPr>
          <a:xfrm>
            <a:off x="5243777" y="4020979"/>
            <a:ext cx="3230880" cy="698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3" name="组合 22"/>
          <p:cNvGrpSpPr/>
          <p:nvPr/>
        </p:nvGrpSpPr>
        <p:grpSpPr>
          <a:xfrm>
            <a:off x="4003751" y="1195765"/>
            <a:ext cx="492109" cy="487121"/>
            <a:chOff x="-1781362" y="1479902"/>
            <a:chExt cx="975265" cy="965381"/>
          </a:xfrm>
        </p:grpSpPr>
        <p:sp>
          <p:nvSpPr>
            <p:cNvPr id="25" name="矩形: 圆角 24"/>
            <p:cNvSpPr/>
            <p:nvPr/>
          </p:nvSpPr>
          <p:spPr>
            <a:xfrm>
              <a:off x="-1781362" y="1479902"/>
              <a:ext cx="975265" cy="965381"/>
            </a:xfrm>
            <a:prstGeom prst="roundRect">
              <a:avLst>
                <a:gd name="adj" fmla="val 50000"/>
              </a:avLst>
            </a:prstGeom>
            <a:solidFill>
              <a:schemeClr val="tx1"/>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26" name="Freeform 5"/>
            <p:cNvSpPr/>
            <p:nvPr/>
          </p:nvSpPr>
          <p:spPr bwMode="auto">
            <a:xfrm>
              <a:off x="-1445243" y="1707654"/>
              <a:ext cx="303027" cy="509877"/>
            </a:xfrm>
            <a:custGeom>
              <a:avLst/>
              <a:gdLst>
                <a:gd name="T0" fmla="*/ 350 w 358"/>
                <a:gd name="T1" fmla="*/ 321 h 605"/>
                <a:gd name="T2" fmla="*/ 351 w 358"/>
                <a:gd name="T3" fmla="*/ 318 h 605"/>
                <a:gd name="T4" fmla="*/ 343 w 358"/>
                <a:gd name="T5" fmla="*/ 275 h 605"/>
                <a:gd name="T6" fmla="*/ 67 w 358"/>
                <a:gd name="T7" fmla="*/ 14 h 605"/>
                <a:gd name="T8" fmla="*/ 14 w 358"/>
                <a:gd name="T9" fmla="*/ 16 h 605"/>
                <a:gd name="T10" fmla="*/ 16 w 358"/>
                <a:gd name="T11" fmla="*/ 69 h 605"/>
                <a:gd name="T12" fmla="*/ 264 w 358"/>
                <a:gd name="T13" fmla="*/ 303 h 605"/>
                <a:gd name="T14" fmla="*/ 17 w 358"/>
                <a:gd name="T15" fmla="*/ 541 h 605"/>
                <a:gd name="T16" fmla="*/ 16 w 358"/>
                <a:gd name="T17" fmla="*/ 594 h 605"/>
                <a:gd name="T18" fmla="*/ 43 w 358"/>
                <a:gd name="T19" fmla="*/ 605 h 605"/>
                <a:gd name="T20" fmla="*/ 69 w 358"/>
                <a:gd name="T21" fmla="*/ 595 h 605"/>
                <a:gd name="T22" fmla="*/ 342 w 358"/>
                <a:gd name="T23" fmla="*/ 331 h 605"/>
                <a:gd name="T24" fmla="*/ 344 w 358"/>
                <a:gd name="T25" fmla="*/ 329 h 605"/>
                <a:gd name="T26" fmla="*/ 345 w 358"/>
                <a:gd name="T27" fmla="*/ 328 h 605"/>
                <a:gd name="T28" fmla="*/ 350 w 358"/>
                <a:gd name="T29" fmla="*/ 321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8" h="605">
                  <a:moveTo>
                    <a:pt x="350" y="321"/>
                  </a:moveTo>
                  <a:cubicBezTo>
                    <a:pt x="350" y="320"/>
                    <a:pt x="351" y="319"/>
                    <a:pt x="351" y="318"/>
                  </a:cubicBezTo>
                  <a:cubicBezTo>
                    <a:pt x="358" y="304"/>
                    <a:pt x="356" y="287"/>
                    <a:pt x="343" y="275"/>
                  </a:cubicBezTo>
                  <a:cubicBezTo>
                    <a:pt x="67" y="14"/>
                    <a:pt x="67" y="14"/>
                    <a:pt x="67" y="14"/>
                  </a:cubicBezTo>
                  <a:cubicBezTo>
                    <a:pt x="52" y="0"/>
                    <a:pt x="29" y="1"/>
                    <a:pt x="14" y="16"/>
                  </a:cubicBezTo>
                  <a:cubicBezTo>
                    <a:pt x="0" y="31"/>
                    <a:pt x="1" y="54"/>
                    <a:pt x="16" y="69"/>
                  </a:cubicBezTo>
                  <a:cubicBezTo>
                    <a:pt x="264" y="303"/>
                    <a:pt x="264" y="303"/>
                    <a:pt x="264" y="303"/>
                  </a:cubicBezTo>
                  <a:cubicBezTo>
                    <a:pt x="17" y="541"/>
                    <a:pt x="17" y="541"/>
                    <a:pt x="17" y="541"/>
                  </a:cubicBezTo>
                  <a:cubicBezTo>
                    <a:pt x="2" y="555"/>
                    <a:pt x="2" y="579"/>
                    <a:pt x="16" y="594"/>
                  </a:cubicBezTo>
                  <a:cubicBezTo>
                    <a:pt x="23" y="601"/>
                    <a:pt x="33" y="605"/>
                    <a:pt x="43" y="605"/>
                  </a:cubicBezTo>
                  <a:cubicBezTo>
                    <a:pt x="52" y="605"/>
                    <a:pt x="62" y="602"/>
                    <a:pt x="69" y="595"/>
                  </a:cubicBezTo>
                  <a:cubicBezTo>
                    <a:pt x="342" y="331"/>
                    <a:pt x="342" y="331"/>
                    <a:pt x="342" y="331"/>
                  </a:cubicBezTo>
                  <a:cubicBezTo>
                    <a:pt x="343" y="331"/>
                    <a:pt x="343" y="330"/>
                    <a:pt x="344" y="329"/>
                  </a:cubicBezTo>
                  <a:cubicBezTo>
                    <a:pt x="344" y="329"/>
                    <a:pt x="344" y="329"/>
                    <a:pt x="345" y="328"/>
                  </a:cubicBezTo>
                  <a:cubicBezTo>
                    <a:pt x="347" y="326"/>
                    <a:pt x="348" y="323"/>
                    <a:pt x="350" y="321"/>
                  </a:cubicBezTo>
                  <a:close/>
                </a:path>
              </a:pathLst>
            </a:custGeom>
            <a:solidFill>
              <a:schemeClr val="bg1"/>
            </a:solidFill>
            <a:ln w="19050">
              <a:solidFill>
                <a:srgbClr val="F7F7F7"/>
              </a:solidFill>
              <a:round/>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nvGrpSpPr>
          <p:cNvPr id="27" name="组合 26"/>
          <p:cNvGrpSpPr/>
          <p:nvPr/>
        </p:nvGrpSpPr>
        <p:grpSpPr>
          <a:xfrm>
            <a:off x="3995124" y="3588769"/>
            <a:ext cx="492109" cy="487121"/>
            <a:chOff x="-1781362" y="1479902"/>
            <a:chExt cx="975265" cy="965381"/>
          </a:xfrm>
        </p:grpSpPr>
        <p:sp>
          <p:nvSpPr>
            <p:cNvPr id="28" name="矩形: 圆角 27"/>
            <p:cNvSpPr/>
            <p:nvPr/>
          </p:nvSpPr>
          <p:spPr>
            <a:xfrm>
              <a:off x="-1781362" y="1479902"/>
              <a:ext cx="975265" cy="965381"/>
            </a:xfrm>
            <a:prstGeom prst="roundRect">
              <a:avLst>
                <a:gd name="adj" fmla="val 50000"/>
              </a:avLst>
            </a:prstGeom>
            <a:solidFill>
              <a:schemeClr val="tx1"/>
            </a:solidFill>
            <a:ln>
              <a:noFill/>
            </a:ln>
            <a:effectLst>
              <a:outerShdw blurRad="127000" dist="127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29" name="Freeform 5"/>
            <p:cNvSpPr/>
            <p:nvPr/>
          </p:nvSpPr>
          <p:spPr bwMode="auto">
            <a:xfrm>
              <a:off x="-1445243" y="1707654"/>
              <a:ext cx="303027" cy="509877"/>
            </a:xfrm>
            <a:custGeom>
              <a:avLst/>
              <a:gdLst>
                <a:gd name="T0" fmla="*/ 350 w 358"/>
                <a:gd name="T1" fmla="*/ 321 h 605"/>
                <a:gd name="T2" fmla="*/ 351 w 358"/>
                <a:gd name="T3" fmla="*/ 318 h 605"/>
                <a:gd name="T4" fmla="*/ 343 w 358"/>
                <a:gd name="T5" fmla="*/ 275 h 605"/>
                <a:gd name="T6" fmla="*/ 67 w 358"/>
                <a:gd name="T7" fmla="*/ 14 h 605"/>
                <a:gd name="T8" fmla="*/ 14 w 358"/>
                <a:gd name="T9" fmla="*/ 16 h 605"/>
                <a:gd name="T10" fmla="*/ 16 w 358"/>
                <a:gd name="T11" fmla="*/ 69 h 605"/>
                <a:gd name="T12" fmla="*/ 264 w 358"/>
                <a:gd name="T13" fmla="*/ 303 h 605"/>
                <a:gd name="T14" fmla="*/ 17 w 358"/>
                <a:gd name="T15" fmla="*/ 541 h 605"/>
                <a:gd name="T16" fmla="*/ 16 w 358"/>
                <a:gd name="T17" fmla="*/ 594 h 605"/>
                <a:gd name="T18" fmla="*/ 43 w 358"/>
                <a:gd name="T19" fmla="*/ 605 h 605"/>
                <a:gd name="T20" fmla="*/ 69 w 358"/>
                <a:gd name="T21" fmla="*/ 595 h 605"/>
                <a:gd name="T22" fmla="*/ 342 w 358"/>
                <a:gd name="T23" fmla="*/ 331 h 605"/>
                <a:gd name="T24" fmla="*/ 344 w 358"/>
                <a:gd name="T25" fmla="*/ 329 h 605"/>
                <a:gd name="T26" fmla="*/ 345 w 358"/>
                <a:gd name="T27" fmla="*/ 328 h 605"/>
                <a:gd name="T28" fmla="*/ 350 w 358"/>
                <a:gd name="T29" fmla="*/ 321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8" h="605">
                  <a:moveTo>
                    <a:pt x="350" y="321"/>
                  </a:moveTo>
                  <a:cubicBezTo>
                    <a:pt x="350" y="320"/>
                    <a:pt x="351" y="319"/>
                    <a:pt x="351" y="318"/>
                  </a:cubicBezTo>
                  <a:cubicBezTo>
                    <a:pt x="358" y="304"/>
                    <a:pt x="356" y="287"/>
                    <a:pt x="343" y="275"/>
                  </a:cubicBezTo>
                  <a:cubicBezTo>
                    <a:pt x="67" y="14"/>
                    <a:pt x="67" y="14"/>
                    <a:pt x="67" y="14"/>
                  </a:cubicBezTo>
                  <a:cubicBezTo>
                    <a:pt x="52" y="0"/>
                    <a:pt x="29" y="1"/>
                    <a:pt x="14" y="16"/>
                  </a:cubicBezTo>
                  <a:cubicBezTo>
                    <a:pt x="0" y="31"/>
                    <a:pt x="1" y="54"/>
                    <a:pt x="16" y="69"/>
                  </a:cubicBezTo>
                  <a:cubicBezTo>
                    <a:pt x="264" y="303"/>
                    <a:pt x="264" y="303"/>
                    <a:pt x="264" y="303"/>
                  </a:cubicBezTo>
                  <a:cubicBezTo>
                    <a:pt x="17" y="541"/>
                    <a:pt x="17" y="541"/>
                    <a:pt x="17" y="541"/>
                  </a:cubicBezTo>
                  <a:cubicBezTo>
                    <a:pt x="2" y="555"/>
                    <a:pt x="2" y="579"/>
                    <a:pt x="16" y="594"/>
                  </a:cubicBezTo>
                  <a:cubicBezTo>
                    <a:pt x="23" y="601"/>
                    <a:pt x="33" y="605"/>
                    <a:pt x="43" y="605"/>
                  </a:cubicBezTo>
                  <a:cubicBezTo>
                    <a:pt x="52" y="605"/>
                    <a:pt x="62" y="602"/>
                    <a:pt x="69" y="595"/>
                  </a:cubicBezTo>
                  <a:cubicBezTo>
                    <a:pt x="342" y="331"/>
                    <a:pt x="342" y="331"/>
                    <a:pt x="342" y="331"/>
                  </a:cubicBezTo>
                  <a:cubicBezTo>
                    <a:pt x="343" y="331"/>
                    <a:pt x="343" y="330"/>
                    <a:pt x="344" y="329"/>
                  </a:cubicBezTo>
                  <a:cubicBezTo>
                    <a:pt x="344" y="329"/>
                    <a:pt x="344" y="329"/>
                    <a:pt x="345" y="328"/>
                  </a:cubicBezTo>
                  <a:cubicBezTo>
                    <a:pt x="347" y="326"/>
                    <a:pt x="348" y="323"/>
                    <a:pt x="350" y="321"/>
                  </a:cubicBezTo>
                  <a:close/>
                </a:path>
              </a:pathLst>
            </a:custGeom>
            <a:solidFill>
              <a:schemeClr val="bg1"/>
            </a:solidFill>
            <a:ln w="19050">
              <a:solidFill>
                <a:srgbClr val="F7F7F7"/>
              </a:solidFill>
              <a:round/>
            </a:ln>
          </p:spPr>
          <p:txBody>
            <a:bodyPr vert="horz" wrap="square" lIns="91440" tIns="45720" rIns="91440" bIns="45720" numCol="1" anchor="t" anchorCtr="0" compatLnSpc="1"/>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nvGrpSpPr>
          <p:cNvPr id="30" name="组合 29"/>
          <p:cNvGrpSpPr/>
          <p:nvPr/>
        </p:nvGrpSpPr>
        <p:grpSpPr>
          <a:xfrm>
            <a:off x="7528525" y="231423"/>
            <a:ext cx="1344541" cy="374106"/>
            <a:chOff x="5654570" y="1332090"/>
            <a:chExt cx="1344541" cy="438238"/>
          </a:xfrm>
        </p:grpSpPr>
        <p:sp>
          <p:nvSpPr>
            <p:cNvPr id="31" name="矩形: 圆角 30"/>
            <p:cNvSpPr/>
            <p:nvPr/>
          </p:nvSpPr>
          <p:spPr>
            <a:xfrm>
              <a:off x="5705951" y="1332090"/>
              <a:ext cx="1241778" cy="425053"/>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2" name="文本框 31"/>
            <p:cNvSpPr txBox="1"/>
            <p:nvPr/>
          </p:nvSpPr>
          <p:spPr>
            <a:xfrm>
              <a:off x="5654570" y="1375340"/>
              <a:ext cx="1344541" cy="39498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rPr>
                <a:t>SUFE</a:t>
              </a:r>
              <a:endPar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4"/>
          <p:cNvGrpSpPr>
            <a:grpSpLocks noChangeAspect="1"/>
          </p:cNvGrpSpPr>
          <p:nvPr/>
        </p:nvGrpSpPr>
        <p:grpSpPr bwMode="auto">
          <a:xfrm rot="16200000">
            <a:off x="426171" y="4291700"/>
            <a:ext cx="615713" cy="805746"/>
            <a:chOff x="2759" y="1462"/>
            <a:chExt cx="243" cy="318"/>
          </a:xfrm>
        </p:grpSpPr>
        <p:sp>
          <p:nvSpPr>
            <p:cNvPr id="35" name="Oval 5"/>
            <p:cNvSpPr>
              <a:spLocks noChangeArrowheads="1"/>
            </p:cNvSpPr>
            <p:nvPr/>
          </p:nvSpPr>
          <p:spPr bwMode="auto">
            <a:xfrm>
              <a:off x="275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Oval 6"/>
            <p:cNvSpPr>
              <a:spLocks noChangeArrowheads="1"/>
            </p:cNvSpPr>
            <p:nvPr/>
          </p:nvSpPr>
          <p:spPr bwMode="auto">
            <a:xfrm>
              <a:off x="2834"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Oval 7"/>
            <p:cNvSpPr>
              <a:spLocks noChangeArrowheads="1"/>
            </p:cNvSpPr>
            <p:nvPr/>
          </p:nvSpPr>
          <p:spPr bwMode="auto">
            <a:xfrm>
              <a:off x="290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Oval 8"/>
            <p:cNvSpPr>
              <a:spLocks noChangeArrowheads="1"/>
            </p:cNvSpPr>
            <p:nvPr/>
          </p:nvSpPr>
          <p:spPr bwMode="auto">
            <a:xfrm>
              <a:off x="2985"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Oval 9"/>
            <p:cNvSpPr>
              <a:spLocks noChangeArrowheads="1"/>
            </p:cNvSpPr>
            <p:nvPr/>
          </p:nvSpPr>
          <p:spPr bwMode="auto">
            <a:xfrm>
              <a:off x="275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Oval 10"/>
            <p:cNvSpPr>
              <a:spLocks noChangeArrowheads="1"/>
            </p:cNvSpPr>
            <p:nvPr/>
          </p:nvSpPr>
          <p:spPr bwMode="auto">
            <a:xfrm>
              <a:off x="2834"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Oval 11"/>
            <p:cNvSpPr>
              <a:spLocks noChangeArrowheads="1"/>
            </p:cNvSpPr>
            <p:nvPr/>
          </p:nvSpPr>
          <p:spPr bwMode="auto">
            <a:xfrm>
              <a:off x="290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Oval 12"/>
            <p:cNvSpPr>
              <a:spLocks noChangeArrowheads="1"/>
            </p:cNvSpPr>
            <p:nvPr/>
          </p:nvSpPr>
          <p:spPr bwMode="auto">
            <a:xfrm>
              <a:off x="2985"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Oval 13"/>
            <p:cNvSpPr>
              <a:spLocks noChangeArrowheads="1"/>
            </p:cNvSpPr>
            <p:nvPr/>
          </p:nvSpPr>
          <p:spPr bwMode="auto">
            <a:xfrm>
              <a:off x="275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Oval 14"/>
            <p:cNvSpPr>
              <a:spLocks noChangeArrowheads="1"/>
            </p:cNvSpPr>
            <p:nvPr/>
          </p:nvSpPr>
          <p:spPr bwMode="auto">
            <a:xfrm>
              <a:off x="2834"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Oval 15"/>
            <p:cNvSpPr>
              <a:spLocks noChangeArrowheads="1"/>
            </p:cNvSpPr>
            <p:nvPr/>
          </p:nvSpPr>
          <p:spPr bwMode="auto">
            <a:xfrm>
              <a:off x="290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Oval 16"/>
            <p:cNvSpPr>
              <a:spLocks noChangeArrowheads="1"/>
            </p:cNvSpPr>
            <p:nvPr/>
          </p:nvSpPr>
          <p:spPr bwMode="auto">
            <a:xfrm>
              <a:off x="2985"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Oval 17"/>
            <p:cNvSpPr>
              <a:spLocks noChangeArrowheads="1"/>
            </p:cNvSpPr>
            <p:nvPr/>
          </p:nvSpPr>
          <p:spPr bwMode="auto">
            <a:xfrm>
              <a:off x="275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Oval 18"/>
            <p:cNvSpPr>
              <a:spLocks noChangeArrowheads="1"/>
            </p:cNvSpPr>
            <p:nvPr/>
          </p:nvSpPr>
          <p:spPr bwMode="auto">
            <a:xfrm>
              <a:off x="2834"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Oval 19"/>
            <p:cNvSpPr>
              <a:spLocks noChangeArrowheads="1"/>
            </p:cNvSpPr>
            <p:nvPr/>
          </p:nvSpPr>
          <p:spPr bwMode="auto">
            <a:xfrm>
              <a:off x="290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Oval 20"/>
            <p:cNvSpPr>
              <a:spLocks noChangeArrowheads="1"/>
            </p:cNvSpPr>
            <p:nvPr/>
          </p:nvSpPr>
          <p:spPr bwMode="auto">
            <a:xfrm>
              <a:off x="2985"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Oval 21"/>
            <p:cNvSpPr>
              <a:spLocks noChangeArrowheads="1"/>
            </p:cNvSpPr>
            <p:nvPr/>
          </p:nvSpPr>
          <p:spPr bwMode="auto">
            <a:xfrm>
              <a:off x="275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Oval 22"/>
            <p:cNvSpPr>
              <a:spLocks noChangeArrowheads="1"/>
            </p:cNvSpPr>
            <p:nvPr/>
          </p:nvSpPr>
          <p:spPr bwMode="auto">
            <a:xfrm>
              <a:off x="2834"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Oval 23"/>
            <p:cNvSpPr>
              <a:spLocks noChangeArrowheads="1"/>
            </p:cNvSpPr>
            <p:nvPr/>
          </p:nvSpPr>
          <p:spPr bwMode="auto">
            <a:xfrm>
              <a:off x="290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Oval 24"/>
            <p:cNvSpPr>
              <a:spLocks noChangeArrowheads="1"/>
            </p:cNvSpPr>
            <p:nvPr/>
          </p:nvSpPr>
          <p:spPr bwMode="auto">
            <a:xfrm>
              <a:off x="2985"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6" name="文本框 55"/>
          <p:cNvSpPr txBox="1"/>
          <p:nvPr/>
        </p:nvSpPr>
        <p:spPr>
          <a:xfrm>
            <a:off x="152910" y="1841253"/>
            <a:ext cx="4999634" cy="1568450"/>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rPr>
              <a:t>PROJECT</a:t>
            </a:r>
            <a:endPar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rPr>
              <a:t>IMPLEMENT</a:t>
            </a:r>
            <a:endPar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nvGrpSpPr>
          <p:cNvPr id="3" name="组合 2"/>
          <p:cNvGrpSpPr/>
          <p:nvPr/>
        </p:nvGrpSpPr>
        <p:grpSpPr>
          <a:xfrm>
            <a:off x="7528525" y="231423"/>
            <a:ext cx="1344541" cy="374106"/>
            <a:chOff x="5654570" y="1332090"/>
            <a:chExt cx="1344541" cy="438238"/>
          </a:xfrm>
        </p:grpSpPr>
        <p:sp>
          <p:nvSpPr>
            <p:cNvPr id="2" name="矩形: 圆角 1"/>
            <p:cNvSpPr/>
            <p:nvPr/>
          </p:nvSpPr>
          <p:spPr>
            <a:xfrm>
              <a:off x="5705951" y="1332090"/>
              <a:ext cx="1241778" cy="425053"/>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6" name="文本框 65"/>
            <p:cNvSpPr txBox="1"/>
            <p:nvPr/>
          </p:nvSpPr>
          <p:spPr>
            <a:xfrm>
              <a:off x="5654570" y="1375340"/>
              <a:ext cx="1344541" cy="39498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rPr>
                <a:t>SUFE</a:t>
              </a:r>
              <a:endPar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grpSp>
        <p:nvGrpSpPr>
          <p:cNvPr id="7" name="组合 6"/>
          <p:cNvGrpSpPr/>
          <p:nvPr/>
        </p:nvGrpSpPr>
        <p:grpSpPr>
          <a:xfrm>
            <a:off x="8553450" y="4899660"/>
            <a:ext cx="266700" cy="106680"/>
            <a:chOff x="5717540" y="901700"/>
            <a:chExt cx="266700" cy="106680"/>
          </a:xfrm>
        </p:grpSpPr>
        <p:cxnSp>
          <p:nvCxnSpPr>
            <p:cNvPr id="6" name="直接连接符 5"/>
            <p:cNvCxnSpPr/>
            <p:nvPr/>
          </p:nvCxnSpPr>
          <p:spPr>
            <a:xfrm>
              <a:off x="5717540" y="90170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5717540" y="95504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5717540" y="100838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9" name="文本框 68"/>
          <p:cNvSpPr txBox="1"/>
          <p:nvPr/>
        </p:nvSpPr>
        <p:spPr>
          <a:xfrm>
            <a:off x="7195910" y="1844501"/>
            <a:ext cx="1841764" cy="1323439"/>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8000" b="1" i="0" u="none" strike="noStrike" kern="1200" cap="none" spc="0" normalizeH="0" baseline="0" noProof="0">
                <a:ln>
                  <a:noFill/>
                </a:ln>
                <a:effectLst/>
                <a:uLnTx/>
                <a:uFillTx/>
                <a:latin typeface="Century Gothic" panose="020B0502020202020204"/>
                <a:ea typeface="微软雅黑 Light" panose="020B0502040204020203" charset="-122"/>
                <a:cs typeface="+mn-cs"/>
              </a:rPr>
              <a:t>-02</a:t>
            </a:r>
            <a:endParaRPr kumimoji="0" lang="en-US" altLang="zh-CN" sz="80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cxnSp>
        <p:nvCxnSpPr>
          <p:cNvPr id="5" name="直接连接符 4"/>
          <p:cNvCxnSpPr/>
          <p:nvPr/>
        </p:nvCxnSpPr>
        <p:spPr>
          <a:xfrm flipH="1">
            <a:off x="4859079" y="2626242"/>
            <a:ext cx="2296633" cy="0"/>
          </a:xfrm>
          <a:prstGeom prst="line">
            <a:avLst/>
          </a:prstGeom>
          <a:ln w="1143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descr="e7d195523061f1c09e9d68d7cf438b91ef959ecb14fc25d26BBA7F7DBC18E55DFF4014AF651F0BF2569D4B6C1DA7F1A4683A481403BD872FC687266AD13265C1DE7C373772FD8728ABDD69ADD03BFF5BE2862BC891DBB79E64687E4E313E4280CB651E7B4558E8BD8E547361A80E5A380461F280D9C64224522EBFFF6DB3B42C61710B0C2B70051999EA66E2EC6B669B"/>
          <p:cNvSpPr/>
          <p:nvPr/>
        </p:nvSpPr>
        <p:spPr>
          <a:xfrm>
            <a:off x="0" y="3327400"/>
            <a:ext cx="9144000" cy="18161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14" name="矩形 13"/>
          <p:cNvSpPr/>
          <p:nvPr/>
        </p:nvSpPr>
        <p:spPr>
          <a:xfrm>
            <a:off x="3243579" y="108090"/>
            <a:ext cx="2656840" cy="398780"/>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a:ln>
                  <a:noFill/>
                </a:ln>
                <a:effectLst/>
                <a:uLnTx/>
                <a:uFillTx/>
                <a:latin typeface="+mj-lt"/>
                <a:ea typeface="微软雅黑" panose="020B0503020204020204" pitchFamily="34" charset="-122"/>
                <a:cs typeface="+mn-cs"/>
                <a:sym typeface="+mn-lt"/>
              </a:rPr>
              <a:t>PROJECT IMPLEMENT</a:t>
            </a:r>
            <a:endParaRPr kumimoji="0" lang="en-US" altLang="zh-CN" sz="2000" b="1" i="0" u="none" strike="noStrike" kern="1200" cap="none" spc="0" normalizeH="0" baseline="0" noProof="0">
              <a:ln>
                <a:noFill/>
              </a:ln>
              <a:effectLst/>
              <a:uLnTx/>
              <a:uFillTx/>
              <a:latin typeface="+mj-lt"/>
              <a:ea typeface="微软雅黑" panose="020B0503020204020204" pitchFamily="34" charset="-122"/>
              <a:cs typeface="+mn-cs"/>
              <a:sym typeface="+mn-lt"/>
            </a:endParaRPr>
          </a:p>
        </p:txBody>
      </p:sp>
      <p:grpSp>
        <p:nvGrpSpPr>
          <p:cNvPr id="4" name="组合 3"/>
          <p:cNvGrpSpPr/>
          <p:nvPr/>
        </p:nvGrpSpPr>
        <p:grpSpPr>
          <a:xfrm>
            <a:off x="287338" y="1284494"/>
            <a:ext cx="2562021" cy="3207767"/>
            <a:chOff x="287338" y="1279177"/>
            <a:chExt cx="2562021" cy="3207767"/>
          </a:xfrm>
        </p:grpSpPr>
        <p:sp>
          <p:nvSpPr>
            <p:cNvPr id="13" name="矩形: 圆角 12" descr="e7d195523061f1c09e9d68d7cf438b91ef959ecb14fc25d26BBA7F7DBC18E55DFF4014AF651F0BF2569D4B6C1DA7F1A4683A481403BD872FC687266AD13265C1DE7C373772FD8728ABDD69ADD03BFF5BE2862BC891DBB79E0D855F21651245329184AA4D6A56B8B32D29ECB149A5B58248D41A6BF52EFAE37B932C4CC1553899261C6510E604CF926F02B913E743C1A3"/>
            <p:cNvSpPr/>
            <p:nvPr/>
          </p:nvSpPr>
          <p:spPr>
            <a:xfrm rot="5400000">
              <a:off x="-35535" y="1602050"/>
              <a:ext cx="3207767" cy="2562021"/>
            </a:xfrm>
            <a:prstGeom prst="roundRect">
              <a:avLst>
                <a:gd name="adj" fmla="val 10146"/>
              </a:avLst>
            </a:prstGeom>
            <a:solidFill>
              <a:schemeClr val="bg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17" name="矩形 16"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372398" y="2726577"/>
              <a:ext cx="2356074" cy="1545590"/>
            </a:xfrm>
            <a:prstGeom prst="rect">
              <a:avLst/>
            </a:prstGeom>
          </p:spPr>
          <p:txBody>
            <a:bodyPr wrap="square">
              <a:spAutoFit/>
            </a:bodyPr>
            <a:lstStyle/>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UNDER THE MIT LICENSE</a:t>
              </a:r>
              <a:endPar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全部</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开源</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统一使用</a:t>
              </a:r>
              <a:r>
                <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Visual </a:t>
              </a:r>
              <a:r>
                <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Studio</a:t>
              </a:r>
              <a:endPar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推送</a:t>
              </a:r>
              <a:r>
                <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GITHUB</a:t>
              </a:r>
              <a:endPar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主要使用</a:t>
              </a:r>
              <a:r>
                <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Python</a:t>
              </a:r>
              <a:endPar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VUE</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用户界面渐进式</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框架</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p:txBody>
        </p:sp>
        <p:sp>
          <p:nvSpPr>
            <p:cNvPr id="18" name="文本框 17"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372398" y="2381446"/>
              <a:ext cx="2186524" cy="36830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262626"/>
                  </a:solidFill>
                  <a:effectLst/>
                  <a:uLnTx/>
                  <a:uFillTx/>
                  <a:latin typeface="Century Gothic" panose="020B0502020202020204" pitchFamily="34" charset="0"/>
                  <a:ea typeface="微软雅黑" panose="020B0503020204020204" pitchFamily="34" charset="-122"/>
                  <a:cs typeface="+mn-cs"/>
                </a:rPr>
                <a:t>GITHUB</a:t>
              </a:r>
              <a:endParaRPr kumimoji="0" lang="en-US" altLang="zh-CN" sz="1800" b="1" i="0" u="none" strike="noStrike" kern="1200" cap="none" spc="0" normalizeH="0" baseline="0" noProof="0">
                <a:ln>
                  <a:noFill/>
                </a:ln>
                <a:solidFill>
                  <a:srgbClr val="262626"/>
                </a:solidFill>
                <a:effectLst/>
                <a:uLnTx/>
                <a:uFillTx/>
                <a:latin typeface="Century Gothic" panose="020B0502020202020204" pitchFamily="34" charset="0"/>
                <a:ea typeface="微软雅黑" panose="020B0503020204020204" pitchFamily="34" charset="-122"/>
                <a:cs typeface="+mn-cs"/>
              </a:endParaRPr>
            </a:p>
          </p:txBody>
        </p:sp>
      </p:grpSp>
      <p:grpSp>
        <p:nvGrpSpPr>
          <p:cNvPr id="19" name="组合 18"/>
          <p:cNvGrpSpPr/>
          <p:nvPr/>
        </p:nvGrpSpPr>
        <p:grpSpPr>
          <a:xfrm>
            <a:off x="3272733" y="1284494"/>
            <a:ext cx="2562021" cy="3207767"/>
            <a:chOff x="287338" y="1279177"/>
            <a:chExt cx="2562021" cy="3207767"/>
          </a:xfrm>
        </p:grpSpPr>
        <p:sp>
          <p:nvSpPr>
            <p:cNvPr id="20" name="矩形: 圆角 19" descr="e7d195523061f1c09e9d68d7cf438b91ef959ecb14fc25d26BBA7F7DBC18E55DFF4014AF651F0BF2569D4B6C1DA7F1A4683A481403BD872FC687266AD13265C1DE7C373772FD8728ABDD69ADD03BFF5BE2862BC891DBB79E0D855F21651245329184AA4D6A56B8B32D29ECB149A5B58248D41A6BF52EFAE37B932C4CC1553899261C6510E604CF926F02B913E743C1A3"/>
            <p:cNvSpPr/>
            <p:nvPr/>
          </p:nvSpPr>
          <p:spPr>
            <a:xfrm rot="5400000">
              <a:off x="-35535" y="1602050"/>
              <a:ext cx="3207767" cy="2562021"/>
            </a:xfrm>
            <a:prstGeom prst="roundRect">
              <a:avLst>
                <a:gd name="adj" fmla="val 10146"/>
              </a:avLst>
            </a:prstGeom>
            <a:solidFill>
              <a:schemeClr val="bg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21" name="矩形 20"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08568" y="2715944"/>
              <a:ext cx="2356074" cy="818515"/>
            </a:xfrm>
            <a:prstGeom prst="rect">
              <a:avLst/>
            </a:prstGeom>
          </p:spPr>
          <p:txBody>
            <a:bodyPr wrap="square">
              <a:spAutoFit/>
            </a:bodyPr>
            <a:lstStyle/>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线上线下结合会议</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讨论</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Wechat</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小组实时问题</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共享</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p:txBody>
        </p:sp>
        <p:sp>
          <p:nvSpPr>
            <p:cNvPr id="22" name="文本框 21"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408568" y="2370813"/>
              <a:ext cx="2186524" cy="36830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262626"/>
                  </a:solidFill>
                  <a:effectLst/>
                  <a:uLnTx/>
                  <a:uFillTx/>
                  <a:latin typeface="Century Gothic" panose="020B0502020202020204" pitchFamily="34" charset="0"/>
                  <a:ea typeface="微软雅黑" panose="020B0503020204020204" pitchFamily="34" charset="-122"/>
                  <a:cs typeface="+mn-cs"/>
                </a:rPr>
                <a:t>DISCUSSION</a:t>
              </a:r>
              <a:endParaRPr kumimoji="0" lang="en-US" altLang="zh-CN" sz="1800" b="1" i="0" u="none" strike="noStrike" kern="1200" cap="none" spc="0" normalizeH="0" baseline="0" noProof="0">
                <a:ln>
                  <a:noFill/>
                </a:ln>
                <a:solidFill>
                  <a:srgbClr val="262626"/>
                </a:solidFill>
                <a:effectLst/>
                <a:uLnTx/>
                <a:uFillTx/>
                <a:latin typeface="Century Gothic" panose="020B0502020202020204" pitchFamily="34" charset="0"/>
                <a:ea typeface="微软雅黑" panose="020B0503020204020204" pitchFamily="34" charset="-122"/>
                <a:cs typeface="+mn-cs"/>
              </a:endParaRPr>
            </a:p>
          </p:txBody>
        </p:sp>
      </p:grpSp>
      <p:grpSp>
        <p:nvGrpSpPr>
          <p:cNvPr id="23" name="组合 22"/>
          <p:cNvGrpSpPr/>
          <p:nvPr/>
        </p:nvGrpSpPr>
        <p:grpSpPr>
          <a:xfrm>
            <a:off x="6258129" y="1295127"/>
            <a:ext cx="2562021" cy="3207767"/>
            <a:chOff x="287338" y="1289810"/>
            <a:chExt cx="2562021" cy="3207767"/>
          </a:xfrm>
        </p:grpSpPr>
        <p:sp>
          <p:nvSpPr>
            <p:cNvPr id="25" name="矩形: 圆角 24" descr="e7d195523061f1c09e9d68d7cf438b91ef959ecb14fc25d26BBA7F7DBC18E55DFF4014AF651F0BF2569D4B6C1DA7F1A4683A481403BD872FC687266AD13265C1DE7C373772FD8728ABDD69ADD03BFF5BE2862BC891DBB79E0D855F21651245329184AA4D6A56B8B32D29ECB149A5B58248D41A6BF52EFAE37B932C4CC1553899261C6510E604CF926F02B913E743C1A3"/>
            <p:cNvSpPr/>
            <p:nvPr/>
          </p:nvSpPr>
          <p:spPr>
            <a:xfrm rot="5400000">
              <a:off x="-35535" y="1612683"/>
              <a:ext cx="3207767" cy="2562021"/>
            </a:xfrm>
            <a:prstGeom prst="roundRect">
              <a:avLst>
                <a:gd name="adj" fmla="val 10146"/>
              </a:avLst>
            </a:prstGeom>
            <a:solidFill>
              <a:schemeClr val="bg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26" name="矩形 25"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393664" y="2705311"/>
              <a:ext cx="2356074" cy="818515"/>
            </a:xfrm>
            <a:prstGeom prst="rect">
              <a:avLst/>
            </a:prstGeom>
          </p:spPr>
          <p:txBody>
            <a:bodyPr wrap="square">
              <a:spAutoFit/>
            </a:bodyPr>
            <a:lstStyle/>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专人专</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编</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统一汇总组长审核</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汇总</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周期性</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复核</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p:txBody>
        </p:sp>
        <p:sp>
          <p:nvSpPr>
            <p:cNvPr id="27" name="文本框 26"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393664" y="2360180"/>
              <a:ext cx="2186524" cy="36830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rgbClr val="262626"/>
                  </a:solidFill>
                  <a:effectLst/>
                  <a:uLnTx/>
                  <a:uFillTx/>
                  <a:latin typeface="Century Gothic" panose="020B0502020202020204" pitchFamily="34" charset="0"/>
                  <a:ea typeface="微软雅黑" panose="020B0503020204020204" pitchFamily="34" charset="-122"/>
                  <a:cs typeface="+mn-cs"/>
                </a:rPr>
                <a:t>DOCUMENT</a:t>
              </a:r>
              <a:endParaRPr kumimoji="0" lang="en-US" altLang="zh-CN" sz="1800" b="1" i="0" u="none" strike="noStrike" kern="1200" cap="none" spc="0" normalizeH="0" baseline="0" noProof="0">
                <a:ln>
                  <a:noFill/>
                </a:ln>
                <a:solidFill>
                  <a:srgbClr val="262626"/>
                </a:solidFill>
                <a:effectLst/>
                <a:uLnTx/>
                <a:uFillTx/>
                <a:latin typeface="Century Gothic" panose="020B0502020202020204" pitchFamily="34" charset="0"/>
                <a:ea typeface="微软雅黑" panose="020B0503020204020204" pitchFamily="34" charset="-122"/>
                <a:cs typeface="+mn-cs"/>
              </a:endParaRPr>
            </a:p>
          </p:txBody>
        </p:sp>
      </p:grpSp>
      <p:sp>
        <p:nvSpPr>
          <p:cNvPr id="28" name="Freeform 5" descr="e7d195523061f1c09e9d68d7cf438b91ef959ecb14fc25d26BBA7F7DBC18E55DFF4014AF651F0BF2569D4B6C1DA7F1A4683A481403BD872FC687266AD13265C1DE7C373772FD8728ABDD69ADD03BFF5BE2862BC891DBB79E8C77DB9F81EA0053539D41D50664315879CF6697605FEBBB6C490CE8797437DDE478C096EDB5D7F628DC21DB53EEF33FBB758B9C20194E31"/>
          <p:cNvSpPr>
            <a:spLocks noEditPoints="1"/>
          </p:cNvSpPr>
          <p:nvPr/>
        </p:nvSpPr>
        <p:spPr bwMode="auto">
          <a:xfrm>
            <a:off x="3579865" y="1642493"/>
            <a:ext cx="642799" cy="548249"/>
          </a:xfrm>
          <a:custGeom>
            <a:avLst/>
            <a:gdLst>
              <a:gd name="T0" fmla="*/ 689 w 746"/>
              <a:gd name="T1" fmla="*/ 125 h 638"/>
              <a:gd name="T2" fmla="*/ 552 w 746"/>
              <a:gd name="T3" fmla="*/ 125 h 638"/>
              <a:gd name="T4" fmla="*/ 552 w 746"/>
              <a:gd name="T5" fmla="*/ 57 h 638"/>
              <a:gd name="T6" fmla="*/ 495 w 746"/>
              <a:gd name="T7" fmla="*/ 0 h 638"/>
              <a:gd name="T8" fmla="*/ 253 w 746"/>
              <a:gd name="T9" fmla="*/ 0 h 638"/>
              <a:gd name="T10" fmla="*/ 196 w 746"/>
              <a:gd name="T11" fmla="*/ 57 h 638"/>
              <a:gd name="T12" fmla="*/ 196 w 746"/>
              <a:gd name="T13" fmla="*/ 125 h 638"/>
              <a:gd name="T14" fmla="*/ 57 w 746"/>
              <a:gd name="T15" fmla="*/ 125 h 638"/>
              <a:gd name="T16" fmla="*/ 0 w 746"/>
              <a:gd name="T17" fmla="*/ 182 h 638"/>
              <a:gd name="T18" fmla="*/ 0 w 746"/>
              <a:gd name="T19" fmla="*/ 581 h 638"/>
              <a:gd name="T20" fmla="*/ 57 w 746"/>
              <a:gd name="T21" fmla="*/ 638 h 638"/>
              <a:gd name="T22" fmla="*/ 689 w 746"/>
              <a:gd name="T23" fmla="*/ 638 h 638"/>
              <a:gd name="T24" fmla="*/ 746 w 746"/>
              <a:gd name="T25" fmla="*/ 581 h 638"/>
              <a:gd name="T26" fmla="*/ 746 w 746"/>
              <a:gd name="T27" fmla="*/ 182 h 638"/>
              <a:gd name="T28" fmla="*/ 689 w 746"/>
              <a:gd name="T29" fmla="*/ 125 h 638"/>
              <a:gd name="T30" fmla="*/ 239 w 746"/>
              <a:gd name="T31" fmla="*/ 57 h 638"/>
              <a:gd name="T32" fmla="*/ 253 w 746"/>
              <a:gd name="T33" fmla="*/ 44 h 638"/>
              <a:gd name="T34" fmla="*/ 495 w 746"/>
              <a:gd name="T35" fmla="*/ 44 h 638"/>
              <a:gd name="T36" fmla="*/ 508 w 746"/>
              <a:gd name="T37" fmla="*/ 57 h 638"/>
              <a:gd name="T38" fmla="*/ 508 w 746"/>
              <a:gd name="T39" fmla="*/ 125 h 638"/>
              <a:gd name="T40" fmla="*/ 239 w 746"/>
              <a:gd name="T41" fmla="*/ 125 h 638"/>
              <a:gd name="T42" fmla="*/ 239 w 746"/>
              <a:gd name="T43" fmla="*/ 57 h 638"/>
              <a:gd name="T44" fmla="*/ 57 w 746"/>
              <a:gd name="T45" fmla="*/ 169 h 638"/>
              <a:gd name="T46" fmla="*/ 689 w 746"/>
              <a:gd name="T47" fmla="*/ 169 h 638"/>
              <a:gd name="T48" fmla="*/ 703 w 746"/>
              <a:gd name="T49" fmla="*/ 182 h 638"/>
              <a:gd name="T50" fmla="*/ 703 w 746"/>
              <a:gd name="T51" fmla="*/ 295 h 638"/>
              <a:gd name="T52" fmla="*/ 545 w 746"/>
              <a:gd name="T53" fmla="*/ 295 h 638"/>
              <a:gd name="T54" fmla="*/ 545 w 746"/>
              <a:gd name="T55" fmla="*/ 267 h 638"/>
              <a:gd name="T56" fmla="*/ 501 w 746"/>
              <a:gd name="T57" fmla="*/ 267 h 638"/>
              <a:gd name="T58" fmla="*/ 501 w 746"/>
              <a:gd name="T59" fmla="*/ 295 h 638"/>
              <a:gd name="T60" fmla="*/ 245 w 746"/>
              <a:gd name="T61" fmla="*/ 295 h 638"/>
              <a:gd name="T62" fmla="*/ 245 w 746"/>
              <a:gd name="T63" fmla="*/ 266 h 638"/>
              <a:gd name="T64" fmla="*/ 201 w 746"/>
              <a:gd name="T65" fmla="*/ 266 h 638"/>
              <a:gd name="T66" fmla="*/ 201 w 746"/>
              <a:gd name="T67" fmla="*/ 295 h 638"/>
              <a:gd name="T68" fmla="*/ 43 w 746"/>
              <a:gd name="T69" fmla="*/ 295 h 638"/>
              <a:gd name="T70" fmla="*/ 43 w 746"/>
              <a:gd name="T71" fmla="*/ 182 h 638"/>
              <a:gd name="T72" fmla="*/ 57 w 746"/>
              <a:gd name="T73" fmla="*/ 169 h 638"/>
              <a:gd name="T74" fmla="*/ 689 w 746"/>
              <a:gd name="T75" fmla="*/ 594 h 638"/>
              <a:gd name="T76" fmla="*/ 57 w 746"/>
              <a:gd name="T77" fmla="*/ 594 h 638"/>
              <a:gd name="T78" fmla="*/ 43 w 746"/>
              <a:gd name="T79" fmla="*/ 581 h 638"/>
              <a:gd name="T80" fmla="*/ 43 w 746"/>
              <a:gd name="T81" fmla="*/ 338 h 638"/>
              <a:gd name="T82" fmla="*/ 201 w 746"/>
              <a:gd name="T83" fmla="*/ 338 h 638"/>
              <a:gd name="T84" fmla="*/ 201 w 746"/>
              <a:gd name="T85" fmla="*/ 368 h 638"/>
              <a:gd name="T86" fmla="*/ 245 w 746"/>
              <a:gd name="T87" fmla="*/ 368 h 638"/>
              <a:gd name="T88" fmla="*/ 245 w 746"/>
              <a:gd name="T89" fmla="*/ 338 h 638"/>
              <a:gd name="T90" fmla="*/ 501 w 746"/>
              <a:gd name="T91" fmla="*/ 338 h 638"/>
              <a:gd name="T92" fmla="*/ 501 w 746"/>
              <a:gd name="T93" fmla="*/ 369 h 638"/>
              <a:gd name="T94" fmla="*/ 545 w 746"/>
              <a:gd name="T95" fmla="*/ 369 h 638"/>
              <a:gd name="T96" fmla="*/ 545 w 746"/>
              <a:gd name="T97" fmla="*/ 338 h 638"/>
              <a:gd name="T98" fmla="*/ 703 w 746"/>
              <a:gd name="T99" fmla="*/ 338 h 638"/>
              <a:gd name="T100" fmla="*/ 703 w 746"/>
              <a:gd name="T101" fmla="*/ 581 h 638"/>
              <a:gd name="T102" fmla="*/ 689 w 746"/>
              <a:gd name="T103" fmla="*/ 59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6" h="638">
                <a:moveTo>
                  <a:pt x="689" y="125"/>
                </a:moveTo>
                <a:cubicBezTo>
                  <a:pt x="552" y="125"/>
                  <a:pt x="552" y="125"/>
                  <a:pt x="552" y="125"/>
                </a:cubicBezTo>
                <a:cubicBezTo>
                  <a:pt x="552" y="57"/>
                  <a:pt x="552" y="57"/>
                  <a:pt x="552" y="57"/>
                </a:cubicBezTo>
                <a:cubicBezTo>
                  <a:pt x="552" y="26"/>
                  <a:pt x="526" y="0"/>
                  <a:pt x="495" y="0"/>
                </a:cubicBezTo>
                <a:cubicBezTo>
                  <a:pt x="253" y="0"/>
                  <a:pt x="253" y="0"/>
                  <a:pt x="253" y="0"/>
                </a:cubicBezTo>
                <a:cubicBezTo>
                  <a:pt x="221" y="0"/>
                  <a:pt x="196" y="26"/>
                  <a:pt x="196" y="57"/>
                </a:cubicBezTo>
                <a:cubicBezTo>
                  <a:pt x="196" y="125"/>
                  <a:pt x="196" y="125"/>
                  <a:pt x="196" y="125"/>
                </a:cubicBezTo>
                <a:cubicBezTo>
                  <a:pt x="57" y="125"/>
                  <a:pt x="57" y="125"/>
                  <a:pt x="57" y="125"/>
                </a:cubicBezTo>
                <a:cubicBezTo>
                  <a:pt x="25" y="125"/>
                  <a:pt x="0" y="151"/>
                  <a:pt x="0" y="182"/>
                </a:cubicBezTo>
                <a:cubicBezTo>
                  <a:pt x="0" y="581"/>
                  <a:pt x="0" y="581"/>
                  <a:pt x="0" y="581"/>
                </a:cubicBezTo>
                <a:cubicBezTo>
                  <a:pt x="0" y="612"/>
                  <a:pt x="25" y="638"/>
                  <a:pt x="57" y="638"/>
                </a:cubicBezTo>
                <a:cubicBezTo>
                  <a:pt x="689" y="638"/>
                  <a:pt x="689" y="638"/>
                  <a:pt x="689" y="638"/>
                </a:cubicBezTo>
                <a:cubicBezTo>
                  <a:pt x="721" y="638"/>
                  <a:pt x="746" y="612"/>
                  <a:pt x="746" y="581"/>
                </a:cubicBezTo>
                <a:cubicBezTo>
                  <a:pt x="746" y="182"/>
                  <a:pt x="746" y="182"/>
                  <a:pt x="746" y="182"/>
                </a:cubicBezTo>
                <a:cubicBezTo>
                  <a:pt x="746" y="151"/>
                  <a:pt x="721" y="125"/>
                  <a:pt x="689" y="125"/>
                </a:cubicBezTo>
                <a:close/>
                <a:moveTo>
                  <a:pt x="239" y="57"/>
                </a:moveTo>
                <a:cubicBezTo>
                  <a:pt x="239" y="50"/>
                  <a:pt x="245" y="44"/>
                  <a:pt x="253" y="44"/>
                </a:cubicBezTo>
                <a:cubicBezTo>
                  <a:pt x="495" y="44"/>
                  <a:pt x="495" y="44"/>
                  <a:pt x="495" y="44"/>
                </a:cubicBezTo>
                <a:cubicBezTo>
                  <a:pt x="502" y="44"/>
                  <a:pt x="508" y="50"/>
                  <a:pt x="508" y="57"/>
                </a:cubicBezTo>
                <a:cubicBezTo>
                  <a:pt x="508" y="125"/>
                  <a:pt x="508" y="125"/>
                  <a:pt x="508" y="125"/>
                </a:cubicBezTo>
                <a:cubicBezTo>
                  <a:pt x="239" y="125"/>
                  <a:pt x="239" y="125"/>
                  <a:pt x="239" y="125"/>
                </a:cubicBezTo>
                <a:lnTo>
                  <a:pt x="239" y="57"/>
                </a:lnTo>
                <a:close/>
                <a:moveTo>
                  <a:pt x="57" y="169"/>
                </a:moveTo>
                <a:cubicBezTo>
                  <a:pt x="689" y="169"/>
                  <a:pt x="689" y="169"/>
                  <a:pt x="689" y="169"/>
                </a:cubicBezTo>
                <a:cubicBezTo>
                  <a:pt x="697" y="169"/>
                  <a:pt x="703" y="175"/>
                  <a:pt x="703" y="182"/>
                </a:cubicBezTo>
                <a:cubicBezTo>
                  <a:pt x="703" y="295"/>
                  <a:pt x="703" y="295"/>
                  <a:pt x="703" y="295"/>
                </a:cubicBezTo>
                <a:cubicBezTo>
                  <a:pt x="545" y="295"/>
                  <a:pt x="545" y="295"/>
                  <a:pt x="545" y="295"/>
                </a:cubicBezTo>
                <a:cubicBezTo>
                  <a:pt x="545" y="267"/>
                  <a:pt x="545" y="267"/>
                  <a:pt x="545" y="267"/>
                </a:cubicBezTo>
                <a:cubicBezTo>
                  <a:pt x="501" y="267"/>
                  <a:pt x="501" y="267"/>
                  <a:pt x="501" y="267"/>
                </a:cubicBezTo>
                <a:cubicBezTo>
                  <a:pt x="501" y="295"/>
                  <a:pt x="501" y="295"/>
                  <a:pt x="501" y="295"/>
                </a:cubicBezTo>
                <a:cubicBezTo>
                  <a:pt x="245" y="295"/>
                  <a:pt x="245" y="295"/>
                  <a:pt x="245" y="295"/>
                </a:cubicBezTo>
                <a:cubicBezTo>
                  <a:pt x="245" y="266"/>
                  <a:pt x="245" y="266"/>
                  <a:pt x="245" y="266"/>
                </a:cubicBezTo>
                <a:cubicBezTo>
                  <a:pt x="201" y="266"/>
                  <a:pt x="201" y="266"/>
                  <a:pt x="201" y="266"/>
                </a:cubicBezTo>
                <a:cubicBezTo>
                  <a:pt x="201" y="295"/>
                  <a:pt x="201" y="295"/>
                  <a:pt x="201" y="295"/>
                </a:cubicBezTo>
                <a:cubicBezTo>
                  <a:pt x="43" y="295"/>
                  <a:pt x="43" y="295"/>
                  <a:pt x="43" y="295"/>
                </a:cubicBezTo>
                <a:cubicBezTo>
                  <a:pt x="43" y="182"/>
                  <a:pt x="43" y="182"/>
                  <a:pt x="43" y="182"/>
                </a:cubicBezTo>
                <a:cubicBezTo>
                  <a:pt x="43" y="175"/>
                  <a:pt x="49" y="169"/>
                  <a:pt x="57" y="169"/>
                </a:cubicBezTo>
                <a:close/>
                <a:moveTo>
                  <a:pt x="689" y="594"/>
                </a:moveTo>
                <a:cubicBezTo>
                  <a:pt x="57" y="594"/>
                  <a:pt x="57" y="594"/>
                  <a:pt x="57" y="594"/>
                </a:cubicBezTo>
                <a:cubicBezTo>
                  <a:pt x="49" y="594"/>
                  <a:pt x="43" y="588"/>
                  <a:pt x="43" y="581"/>
                </a:cubicBezTo>
                <a:cubicBezTo>
                  <a:pt x="43" y="338"/>
                  <a:pt x="43" y="338"/>
                  <a:pt x="43" y="338"/>
                </a:cubicBezTo>
                <a:cubicBezTo>
                  <a:pt x="201" y="338"/>
                  <a:pt x="201" y="338"/>
                  <a:pt x="201" y="338"/>
                </a:cubicBezTo>
                <a:cubicBezTo>
                  <a:pt x="201" y="368"/>
                  <a:pt x="201" y="368"/>
                  <a:pt x="201" y="368"/>
                </a:cubicBezTo>
                <a:cubicBezTo>
                  <a:pt x="245" y="368"/>
                  <a:pt x="245" y="368"/>
                  <a:pt x="245" y="368"/>
                </a:cubicBezTo>
                <a:cubicBezTo>
                  <a:pt x="245" y="338"/>
                  <a:pt x="245" y="338"/>
                  <a:pt x="245" y="338"/>
                </a:cubicBezTo>
                <a:cubicBezTo>
                  <a:pt x="501" y="338"/>
                  <a:pt x="501" y="338"/>
                  <a:pt x="501" y="338"/>
                </a:cubicBezTo>
                <a:cubicBezTo>
                  <a:pt x="501" y="369"/>
                  <a:pt x="501" y="369"/>
                  <a:pt x="501" y="369"/>
                </a:cubicBezTo>
                <a:cubicBezTo>
                  <a:pt x="545" y="369"/>
                  <a:pt x="545" y="369"/>
                  <a:pt x="545" y="369"/>
                </a:cubicBezTo>
                <a:cubicBezTo>
                  <a:pt x="545" y="338"/>
                  <a:pt x="545" y="338"/>
                  <a:pt x="545" y="338"/>
                </a:cubicBezTo>
                <a:cubicBezTo>
                  <a:pt x="703" y="338"/>
                  <a:pt x="703" y="338"/>
                  <a:pt x="703" y="338"/>
                </a:cubicBezTo>
                <a:cubicBezTo>
                  <a:pt x="703" y="581"/>
                  <a:pt x="703" y="581"/>
                  <a:pt x="703" y="581"/>
                </a:cubicBezTo>
                <a:cubicBezTo>
                  <a:pt x="703" y="588"/>
                  <a:pt x="697" y="594"/>
                  <a:pt x="689" y="594"/>
                </a:cubicBezTo>
                <a:close/>
              </a:path>
            </a:pathLst>
          </a:custGeom>
          <a:solidFill>
            <a:schemeClr val="tx2"/>
          </a:solidFill>
          <a:ln>
            <a:noFill/>
          </a:ln>
        </p:spPr>
        <p:txBody>
          <a:bodyPr vert="horz" wrap="square" lIns="91440" tIns="45720" rIns="91440" bIns="45720" numCol="1" anchor="t" anchorCtr="0" compatLnSpc="1"/>
          <a:lstStyle/>
          <a:p>
            <a:pPr marL="0" marR="0" lvl="0" indent="0" algn="ctr" defTabSz="6858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a:ln>
                <a:noFill/>
              </a:ln>
              <a:solidFill>
                <a:prstClr val="black"/>
              </a:solidFill>
              <a:effectLst/>
              <a:uLnTx/>
              <a:uFillTx/>
            </a:endParaRPr>
          </a:p>
        </p:txBody>
      </p:sp>
      <p:grpSp>
        <p:nvGrpSpPr>
          <p:cNvPr id="31" name="组合 30"/>
          <p:cNvGrpSpPr/>
          <p:nvPr/>
        </p:nvGrpSpPr>
        <p:grpSpPr>
          <a:xfrm>
            <a:off x="6579549" y="1550221"/>
            <a:ext cx="551581" cy="643037"/>
            <a:chOff x="4802815" y="1558350"/>
            <a:chExt cx="380226" cy="443270"/>
          </a:xfrm>
          <a:solidFill>
            <a:schemeClr val="tx2"/>
          </a:solidFill>
        </p:grpSpPr>
        <p:sp>
          <p:nvSpPr>
            <p:cNvPr id="32" name="Freeform 9"/>
            <p:cNvSpPr>
              <a:spLocks noEditPoints="1"/>
            </p:cNvSpPr>
            <p:nvPr/>
          </p:nvSpPr>
          <p:spPr bwMode="auto">
            <a:xfrm>
              <a:off x="4802815" y="1558350"/>
              <a:ext cx="380226" cy="443270"/>
            </a:xfrm>
            <a:custGeom>
              <a:avLst/>
              <a:gdLst>
                <a:gd name="T0" fmla="*/ 579 w 636"/>
                <a:gd name="T1" fmla="*/ 0 h 746"/>
                <a:gd name="T2" fmla="*/ 57 w 636"/>
                <a:gd name="T3" fmla="*/ 0 h 746"/>
                <a:gd name="T4" fmla="*/ 0 w 636"/>
                <a:gd name="T5" fmla="*/ 57 h 746"/>
                <a:gd name="T6" fmla="*/ 0 w 636"/>
                <a:gd name="T7" fmla="*/ 689 h 746"/>
                <a:gd name="T8" fmla="*/ 57 w 636"/>
                <a:gd name="T9" fmla="*/ 746 h 746"/>
                <a:gd name="T10" fmla="*/ 579 w 636"/>
                <a:gd name="T11" fmla="*/ 746 h 746"/>
                <a:gd name="T12" fmla="*/ 636 w 636"/>
                <a:gd name="T13" fmla="*/ 689 h 746"/>
                <a:gd name="T14" fmla="*/ 636 w 636"/>
                <a:gd name="T15" fmla="*/ 57 h 746"/>
                <a:gd name="T16" fmla="*/ 579 w 636"/>
                <a:gd name="T17" fmla="*/ 0 h 746"/>
                <a:gd name="T18" fmla="*/ 43 w 636"/>
                <a:gd name="T19" fmla="*/ 689 h 746"/>
                <a:gd name="T20" fmla="*/ 43 w 636"/>
                <a:gd name="T21" fmla="*/ 57 h 746"/>
                <a:gd name="T22" fmla="*/ 57 w 636"/>
                <a:gd name="T23" fmla="*/ 43 h 746"/>
                <a:gd name="T24" fmla="*/ 94 w 636"/>
                <a:gd name="T25" fmla="*/ 43 h 746"/>
                <a:gd name="T26" fmla="*/ 94 w 636"/>
                <a:gd name="T27" fmla="*/ 703 h 746"/>
                <a:gd name="T28" fmla="*/ 57 w 636"/>
                <a:gd name="T29" fmla="*/ 703 h 746"/>
                <a:gd name="T30" fmla="*/ 43 w 636"/>
                <a:gd name="T31" fmla="*/ 689 h 746"/>
                <a:gd name="T32" fmla="*/ 593 w 636"/>
                <a:gd name="T33" fmla="*/ 689 h 746"/>
                <a:gd name="T34" fmla="*/ 579 w 636"/>
                <a:gd name="T35" fmla="*/ 703 h 746"/>
                <a:gd name="T36" fmla="*/ 138 w 636"/>
                <a:gd name="T37" fmla="*/ 703 h 746"/>
                <a:gd name="T38" fmla="*/ 138 w 636"/>
                <a:gd name="T39" fmla="*/ 43 h 746"/>
                <a:gd name="T40" fmla="*/ 579 w 636"/>
                <a:gd name="T41" fmla="*/ 43 h 746"/>
                <a:gd name="T42" fmla="*/ 593 w 636"/>
                <a:gd name="T43" fmla="*/ 57 h 746"/>
                <a:gd name="T44" fmla="*/ 593 w 636"/>
                <a:gd name="T45" fmla="*/ 689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6" h="746">
                  <a:moveTo>
                    <a:pt x="579" y="0"/>
                  </a:moveTo>
                  <a:cubicBezTo>
                    <a:pt x="57" y="0"/>
                    <a:pt x="57" y="0"/>
                    <a:pt x="57" y="0"/>
                  </a:cubicBezTo>
                  <a:cubicBezTo>
                    <a:pt x="25" y="0"/>
                    <a:pt x="0" y="25"/>
                    <a:pt x="0" y="57"/>
                  </a:cubicBezTo>
                  <a:cubicBezTo>
                    <a:pt x="0" y="689"/>
                    <a:pt x="0" y="689"/>
                    <a:pt x="0" y="689"/>
                  </a:cubicBezTo>
                  <a:cubicBezTo>
                    <a:pt x="0" y="721"/>
                    <a:pt x="25" y="746"/>
                    <a:pt x="57" y="746"/>
                  </a:cubicBezTo>
                  <a:cubicBezTo>
                    <a:pt x="579" y="746"/>
                    <a:pt x="579" y="746"/>
                    <a:pt x="579" y="746"/>
                  </a:cubicBezTo>
                  <a:cubicBezTo>
                    <a:pt x="611" y="746"/>
                    <a:pt x="636" y="721"/>
                    <a:pt x="636" y="689"/>
                  </a:cubicBezTo>
                  <a:cubicBezTo>
                    <a:pt x="636" y="57"/>
                    <a:pt x="636" y="57"/>
                    <a:pt x="636" y="57"/>
                  </a:cubicBezTo>
                  <a:cubicBezTo>
                    <a:pt x="636" y="25"/>
                    <a:pt x="611" y="0"/>
                    <a:pt x="579" y="0"/>
                  </a:cubicBezTo>
                  <a:close/>
                  <a:moveTo>
                    <a:pt x="43" y="689"/>
                  </a:moveTo>
                  <a:cubicBezTo>
                    <a:pt x="43" y="57"/>
                    <a:pt x="43" y="57"/>
                    <a:pt x="43" y="57"/>
                  </a:cubicBezTo>
                  <a:cubicBezTo>
                    <a:pt x="43" y="49"/>
                    <a:pt x="49" y="43"/>
                    <a:pt x="57" y="43"/>
                  </a:cubicBezTo>
                  <a:cubicBezTo>
                    <a:pt x="94" y="43"/>
                    <a:pt x="94" y="43"/>
                    <a:pt x="94" y="43"/>
                  </a:cubicBezTo>
                  <a:cubicBezTo>
                    <a:pt x="94" y="703"/>
                    <a:pt x="94" y="703"/>
                    <a:pt x="94" y="703"/>
                  </a:cubicBezTo>
                  <a:cubicBezTo>
                    <a:pt x="57" y="703"/>
                    <a:pt x="57" y="703"/>
                    <a:pt x="57" y="703"/>
                  </a:cubicBezTo>
                  <a:cubicBezTo>
                    <a:pt x="49" y="703"/>
                    <a:pt x="43" y="697"/>
                    <a:pt x="43" y="689"/>
                  </a:cubicBezTo>
                  <a:close/>
                  <a:moveTo>
                    <a:pt x="593" y="689"/>
                  </a:moveTo>
                  <a:cubicBezTo>
                    <a:pt x="593" y="697"/>
                    <a:pt x="587" y="703"/>
                    <a:pt x="579" y="703"/>
                  </a:cubicBezTo>
                  <a:cubicBezTo>
                    <a:pt x="138" y="703"/>
                    <a:pt x="138" y="703"/>
                    <a:pt x="138" y="703"/>
                  </a:cubicBezTo>
                  <a:cubicBezTo>
                    <a:pt x="138" y="43"/>
                    <a:pt x="138" y="43"/>
                    <a:pt x="138" y="43"/>
                  </a:cubicBezTo>
                  <a:cubicBezTo>
                    <a:pt x="579" y="43"/>
                    <a:pt x="579" y="43"/>
                    <a:pt x="579" y="43"/>
                  </a:cubicBezTo>
                  <a:cubicBezTo>
                    <a:pt x="587" y="43"/>
                    <a:pt x="593" y="49"/>
                    <a:pt x="593" y="57"/>
                  </a:cubicBezTo>
                  <a:lnTo>
                    <a:pt x="593" y="689"/>
                  </a:lnTo>
                  <a:close/>
                </a:path>
              </a:pathLst>
            </a:custGeom>
            <a:grpFill/>
            <a:ln>
              <a:noFill/>
            </a:ln>
          </p:spPr>
          <p:txBody>
            <a:bodyPr vert="horz" wrap="square" lIns="91440" tIns="45720" rIns="91440" bIns="45720" numCol="1" anchor="t" anchorCtr="0" compatLnSpc="1"/>
            <a:lstStyle/>
            <a:p>
              <a:pPr marL="0" marR="0" lvl="0" indent="0" defTabSz="6858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a:ln>
                  <a:noFill/>
                </a:ln>
                <a:solidFill>
                  <a:prstClr val="black"/>
                </a:solidFill>
                <a:effectLst/>
                <a:uLnTx/>
                <a:uFillTx/>
              </a:endParaRPr>
            </a:p>
          </p:txBody>
        </p:sp>
        <p:sp>
          <p:nvSpPr>
            <p:cNvPr id="33" name="Rectangle 10"/>
            <p:cNvSpPr>
              <a:spLocks noChangeArrowheads="1"/>
            </p:cNvSpPr>
            <p:nvPr/>
          </p:nvSpPr>
          <p:spPr bwMode="auto">
            <a:xfrm>
              <a:off x="4901537" y="1708387"/>
              <a:ext cx="89925" cy="25413"/>
            </a:xfrm>
            <a:prstGeom prst="rect">
              <a:avLst/>
            </a:prstGeom>
            <a:grpFill/>
            <a:ln>
              <a:noFill/>
            </a:ln>
          </p:spPr>
          <p:txBody>
            <a:bodyPr vert="horz" wrap="square" lIns="91440" tIns="45720" rIns="91440" bIns="45720" numCol="1" anchor="t" anchorCtr="0" compatLnSpc="1"/>
            <a:lstStyle/>
            <a:p>
              <a:pPr marL="0" marR="0" lvl="0" indent="0" defTabSz="6858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a:ln>
                  <a:noFill/>
                </a:ln>
                <a:solidFill>
                  <a:prstClr val="black"/>
                </a:solidFill>
                <a:effectLst/>
                <a:uLnTx/>
                <a:uFillTx/>
              </a:endParaRPr>
            </a:p>
          </p:txBody>
        </p:sp>
        <p:sp>
          <p:nvSpPr>
            <p:cNvPr id="34" name="Rectangle 11"/>
            <p:cNvSpPr>
              <a:spLocks noChangeArrowheads="1"/>
            </p:cNvSpPr>
            <p:nvPr/>
          </p:nvSpPr>
          <p:spPr bwMode="auto">
            <a:xfrm>
              <a:off x="4901537" y="1648763"/>
              <a:ext cx="119737" cy="25413"/>
            </a:xfrm>
            <a:prstGeom prst="rect">
              <a:avLst/>
            </a:prstGeom>
            <a:grpFill/>
            <a:ln>
              <a:noFill/>
            </a:ln>
          </p:spPr>
          <p:txBody>
            <a:bodyPr vert="horz" wrap="square" lIns="91440" tIns="45720" rIns="91440" bIns="45720" numCol="1" anchor="t" anchorCtr="0" compatLnSpc="1"/>
            <a:lstStyle/>
            <a:p>
              <a:pPr marL="0" marR="0" lvl="0" indent="0" defTabSz="6858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a:ln>
                  <a:noFill/>
                </a:ln>
                <a:solidFill>
                  <a:prstClr val="black"/>
                </a:solidFill>
                <a:effectLst/>
                <a:uLnTx/>
                <a:uFillTx/>
              </a:endParaRPr>
            </a:p>
          </p:txBody>
        </p:sp>
        <p:sp>
          <p:nvSpPr>
            <p:cNvPr id="38" name="Freeform 12"/>
            <p:cNvSpPr>
              <a:spLocks noEditPoints="1"/>
            </p:cNvSpPr>
            <p:nvPr/>
          </p:nvSpPr>
          <p:spPr bwMode="auto">
            <a:xfrm>
              <a:off x="5035447" y="1662936"/>
              <a:ext cx="91391" cy="296165"/>
            </a:xfrm>
            <a:custGeom>
              <a:avLst/>
              <a:gdLst>
                <a:gd name="T0" fmla="*/ 0 w 153"/>
                <a:gd name="T1" fmla="*/ 76 h 498"/>
                <a:gd name="T2" fmla="*/ 0 w 153"/>
                <a:gd name="T3" fmla="*/ 441 h 498"/>
                <a:gd name="T4" fmla="*/ 57 w 153"/>
                <a:gd name="T5" fmla="*/ 498 h 498"/>
                <a:gd name="T6" fmla="*/ 96 w 153"/>
                <a:gd name="T7" fmla="*/ 498 h 498"/>
                <a:gd name="T8" fmla="*/ 153 w 153"/>
                <a:gd name="T9" fmla="*/ 441 h 498"/>
                <a:gd name="T10" fmla="*/ 153 w 153"/>
                <a:gd name="T11" fmla="*/ 76 h 498"/>
                <a:gd name="T12" fmla="*/ 77 w 153"/>
                <a:gd name="T13" fmla="*/ 0 h 498"/>
                <a:gd name="T14" fmla="*/ 0 w 153"/>
                <a:gd name="T15" fmla="*/ 76 h 498"/>
                <a:gd name="T16" fmla="*/ 109 w 153"/>
                <a:gd name="T17" fmla="*/ 441 h 498"/>
                <a:gd name="T18" fmla="*/ 96 w 153"/>
                <a:gd name="T19" fmla="*/ 454 h 498"/>
                <a:gd name="T20" fmla="*/ 57 w 153"/>
                <a:gd name="T21" fmla="*/ 454 h 498"/>
                <a:gd name="T22" fmla="*/ 44 w 153"/>
                <a:gd name="T23" fmla="*/ 441 h 498"/>
                <a:gd name="T24" fmla="*/ 44 w 153"/>
                <a:gd name="T25" fmla="*/ 94 h 498"/>
                <a:gd name="T26" fmla="*/ 77 w 153"/>
                <a:gd name="T27" fmla="*/ 62 h 498"/>
                <a:gd name="T28" fmla="*/ 109 w 153"/>
                <a:gd name="T29" fmla="*/ 94 h 498"/>
                <a:gd name="T30" fmla="*/ 109 w 153"/>
                <a:gd name="T31" fmla="*/ 44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3" h="498">
                  <a:moveTo>
                    <a:pt x="0" y="76"/>
                  </a:moveTo>
                  <a:cubicBezTo>
                    <a:pt x="0" y="441"/>
                    <a:pt x="0" y="441"/>
                    <a:pt x="0" y="441"/>
                  </a:cubicBezTo>
                  <a:cubicBezTo>
                    <a:pt x="0" y="472"/>
                    <a:pt x="26" y="498"/>
                    <a:pt x="57" y="498"/>
                  </a:cubicBezTo>
                  <a:cubicBezTo>
                    <a:pt x="96" y="498"/>
                    <a:pt x="96" y="498"/>
                    <a:pt x="96" y="498"/>
                  </a:cubicBezTo>
                  <a:cubicBezTo>
                    <a:pt x="128" y="498"/>
                    <a:pt x="153" y="472"/>
                    <a:pt x="153" y="441"/>
                  </a:cubicBezTo>
                  <a:cubicBezTo>
                    <a:pt x="153" y="76"/>
                    <a:pt x="153" y="76"/>
                    <a:pt x="153" y="76"/>
                  </a:cubicBezTo>
                  <a:cubicBezTo>
                    <a:pt x="77" y="0"/>
                    <a:pt x="77" y="0"/>
                    <a:pt x="77" y="0"/>
                  </a:cubicBezTo>
                  <a:lnTo>
                    <a:pt x="0" y="76"/>
                  </a:lnTo>
                  <a:close/>
                  <a:moveTo>
                    <a:pt x="109" y="441"/>
                  </a:moveTo>
                  <a:cubicBezTo>
                    <a:pt x="109" y="448"/>
                    <a:pt x="104" y="454"/>
                    <a:pt x="96" y="454"/>
                  </a:cubicBezTo>
                  <a:cubicBezTo>
                    <a:pt x="57" y="454"/>
                    <a:pt x="57" y="454"/>
                    <a:pt x="57" y="454"/>
                  </a:cubicBezTo>
                  <a:cubicBezTo>
                    <a:pt x="50" y="454"/>
                    <a:pt x="44" y="448"/>
                    <a:pt x="44" y="441"/>
                  </a:cubicBezTo>
                  <a:cubicBezTo>
                    <a:pt x="44" y="94"/>
                    <a:pt x="44" y="94"/>
                    <a:pt x="44" y="94"/>
                  </a:cubicBezTo>
                  <a:cubicBezTo>
                    <a:pt x="77" y="62"/>
                    <a:pt x="77" y="62"/>
                    <a:pt x="77" y="62"/>
                  </a:cubicBezTo>
                  <a:cubicBezTo>
                    <a:pt x="109" y="94"/>
                    <a:pt x="109" y="94"/>
                    <a:pt x="109" y="94"/>
                  </a:cubicBezTo>
                  <a:lnTo>
                    <a:pt x="109" y="441"/>
                  </a:lnTo>
                  <a:close/>
                </a:path>
              </a:pathLst>
            </a:custGeom>
            <a:grpFill/>
            <a:ln>
              <a:noFill/>
            </a:ln>
          </p:spPr>
          <p:txBody>
            <a:bodyPr vert="horz" wrap="square" lIns="91440" tIns="45720" rIns="91440" bIns="45720" numCol="1" anchor="t" anchorCtr="0" compatLnSpc="1"/>
            <a:lstStyle/>
            <a:p>
              <a:pPr marL="0" marR="0" lvl="0" indent="0" defTabSz="685800" eaLnBrk="1" fontAlgn="auto" latinLnBrk="0" hangingPunct="1">
                <a:lnSpc>
                  <a:spcPct val="100000"/>
                </a:lnSpc>
                <a:spcBef>
                  <a:spcPts val="0"/>
                </a:spcBef>
                <a:spcAft>
                  <a:spcPts val="0"/>
                </a:spcAft>
                <a:buClrTx/>
                <a:buSzTx/>
                <a:buFontTx/>
                <a:buNone/>
                <a:defRPr/>
              </a:pPr>
              <a:endParaRPr kumimoji="0" lang="zh-CN" altLang="en-US" sz="1350" b="0" i="0" u="none" strike="noStrike" kern="0" cap="none" spc="0" normalizeH="0" baseline="0" noProof="0">
                <a:ln>
                  <a:noFill/>
                </a:ln>
                <a:solidFill>
                  <a:prstClr val="black"/>
                </a:solidFill>
                <a:effectLst/>
                <a:uLnTx/>
                <a:uFillTx/>
              </a:endParaRPr>
            </a:p>
          </p:txBody>
        </p:sp>
      </p:grpSp>
      <p:grpSp>
        <p:nvGrpSpPr>
          <p:cNvPr id="3" name="组合 2"/>
          <p:cNvGrpSpPr/>
          <p:nvPr/>
        </p:nvGrpSpPr>
        <p:grpSpPr>
          <a:xfrm>
            <a:off x="7528525" y="231423"/>
            <a:ext cx="1344541" cy="374106"/>
            <a:chOff x="5654570" y="1332090"/>
            <a:chExt cx="1344541" cy="438238"/>
          </a:xfrm>
        </p:grpSpPr>
        <p:sp>
          <p:nvSpPr>
            <p:cNvPr id="2" name="矩形: 圆角 1"/>
            <p:cNvSpPr/>
            <p:nvPr/>
          </p:nvSpPr>
          <p:spPr>
            <a:xfrm>
              <a:off x="5705951" y="1332090"/>
              <a:ext cx="1241778" cy="425053"/>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400"/>
            </a:p>
          </p:txBody>
        </p:sp>
        <p:sp>
          <p:nvSpPr>
            <p:cNvPr id="66" name="文本框 65"/>
            <p:cNvSpPr txBox="1"/>
            <p:nvPr/>
          </p:nvSpPr>
          <p:spPr>
            <a:xfrm>
              <a:off x="5654570" y="1375340"/>
              <a:ext cx="1344541" cy="394988"/>
            </a:xfrm>
            <a:prstGeom prst="rect">
              <a:avLst/>
            </a:prstGeom>
            <a:noFill/>
          </p:spPr>
          <p:txBody>
            <a:bodyPr wrap="square" rtlCol="0">
              <a:spAutoFit/>
            </a:bodyPr>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rPr>
                <a:t>SUFE</a:t>
              </a:r>
              <a:endPar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pic>
        <p:nvPicPr>
          <p:cNvPr id="100" name="图片 99"/>
          <p:cNvPicPr/>
          <p:nvPr/>
        </p:nvPicPr>
        <p:blipFill>
          <a:blip r:embed="rId1"/>
          <a:srcRect/>
          <a:stretch>
            <a:fillRect/>
          </a:stretch>
        </p:blipFill>
        <p:spPr>
          <a:xfrm>
            <a:off x="280035" y="1517650"/>
            <a:ext cx="1265555" cy="714375"/>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4"/>
          <p:cNvGrpSpPr>
            <a:grpSpLocks noChangeAspect="1"/>
          </p:cNvGrpSpPr>
          <p:nvPr/>
        </p:nvGrpSpPr>
        <p:grpSpPr bwMode="auto">
          <a:xfrm rot="16200000">
            <a:off x="426171" y="4291700"/>
            <a:ext cx="615713" cy="805746"/>
            <a:chOff x="2759" y="1462"/>
            <a:chExt cx="243" cy="318"/>
          </a:xfrm>
        </p:grpSpPr>
        <p:sp>
          <p:nvSpPr>
            <p:cNvPr id="35" name="Oval 5"/>
            <p:cNvSpPr>
              <a:spLocks noChangeArrowheads="1"/>
            </p:cNvSpPr>
            <p:nvPr/>
          </p:nvSpPr>
          <p:spPr bwMode="auto">
            <a:xfrm>
              <a:off x="275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Oval 6"/>
            <p:cNvSpPr>
              <a:spLocks noChangeArrowheads="1"/>
            </p:cNvSpPr>
            <p:nvPr/>
          </p:nvSpPr>
          <p:spPr bwMode="auto">
            <a:xfrm>
              <a:off x="2834"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Oval 7"/>
            <p:cNvSpPr>
              <a:spLocks noChangeArrowheads="1"/>
            </p:cNvSpPr>
            <p:nvPr/>
          </p:nvSpPr>
          <p:spPr bwMode="auto">
            <a:xfrm>
              <a:off x="2909"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Oval 8"/>
            <p:cNvSpPr>
              <a:spLocks noChangeArrowheads="1"/>
            </p:cNvSpPr>
            <p:nvPr/>
          </p:nvSpPr>
          <p:spPr bwMode="auto">
            <a:xfrm>
              <a:off x="2985" y="1462"/>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Oval 9"/>
            <p:cNvSpPr>
              <a:spLocks noChangeArrowheads="1"/>
            </p:cNvSpPr>
            <p:nvPr/>
          </p:nvSpPr>
          <p:spPr bwMode="auto">
            <a:xfrm>
              <a:off x="275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Oval 10"/>
            <p:cNvSpPr>
              <a:spLocks noChangeArrowheads="1"/>
            </p:cNvSpPr>
            <p:nvPr/>
          </p:nvSpPr>
          <p:spPr bwMode="auto">
            <a:xfrm>
              <a:off x="2834"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Oval 11"/>
            <p:cNvSpPr>
              <a:spLocks noChangeArrowheads="1"/>
            </p:cNvSpPr>
            <p:nvPr/>
          </p:nvSpPr>
          <p:spPr bwMode="auto">
            <a:xfrm>
              <a:off x="2909"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Oval 12"/>
            <p:cNvSpPr>
              <a:spLocks noChangeArrowheads="1"/>
            </p:cNvSpPr>
            <p:nvPr/>
          </p:nvSpPr>
          <p:spPr bwMode="auto">
            <a:xfrm>
              <a:off x="2985" y="153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Oval 13"/>
            <p:cNvSpPr>
              <a:spLocks noChangeArrowheads="1"/>
            </p:cNvSpPr>
            <p:nvPr/>
          </p:nvSpPr>
          <p:spPr bwMode="auto">
            <a:xfrm>
              <a:off x="275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Oval 14"/>
            <p:cNvSpPr>
              <a:spLocks noChangeArrowheads="1"/>
            </p:cNvSpPr>
            <p:nvPr/>
          </p:nvSpPr>
          <p:spPr bwMode="auto">
            <a:xfrm>
              <a:off x="2834"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Oval 15"/>
            <p:cNvSpPr>
              <a:spLocks noChangeArrowheads="1"/>
            </p:cNvSpPr>
            <p:nvPr/>
          </p:nvSpPr>
          <p:spPr bwMode="auto">
            <a:xfrm>
              <a:off x="2909"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Oval 16"/>
            <p:cNvSpPr>
              <a:spLocks noChangeArrowheads="1"/>
            </p:cNvSpPr>
            <p:nvPr/>
          </p:nvSpPr>
          <p:spPr bwMode="auto">
            <a:xfrm>
              <a:off x="2985" y="161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Oval 17"/>
            <p:cNvSpPr>
              <a:spLocks noChangeArrowheads="1"/>
            </p:cNvSpPr>
            <p:nvPr/>
          </p:nvSpPr>
          <p:spPr bwMode="auto">
            <a:xfrm>
              <a:off x="275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Oval 18"/>
            <p:cNvSpPr>
              <a:spLocks noChangeArrowheads="1"/>
            </p:cNvSpPr>
            <p:nvPr/>
          </p:nvSpPr>
          <p:spPr bwMode="auto">
            <a:xfrm>
              <a:off x="2834"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Oval 19"/>
            <p:cNvSpPr>
              <a:spLocks noChangeArrowheads="1"/>
            </p:cNvSpPr>
            <p:nvPr/>
          </p:nvSpPr>
          <p:spPr bwMode="auto">
            <a:xfrm>
              <a:off x="2909"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Oval 20"/>
            <p:cNvSpPr>
              <a:spLocks noChangeArrowheads="1"/>
            </p:cNvSpPr>
            <p:nvPr/>
          </p:nvSpPr>
          <p:spPr bwMode="auto">
            <a:xfrm>
              <a:off x="2985" y="1688"/>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Oval 21"/>
            <p:cNvSpPr>
              <a:spLocks noChangeArrowheads="1"/>
            </p:cNvSpPr>
            <p:nvPr/>
          </p:nvSpPr>
          <p:spPr bwMode="auto">
            <a:xfrm>
              <a:off x="275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Oval 22"/>
            <p:cNvSpPr>
              <a:spLocks noChangeArrowheads="1"/>
            </p:cNvSpPr>
            <p:nvPr/>
          </p:nvSpPr>
          <p:spPr bwMode="auto">
            <a:xfrm>
              <a:off x="2834"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Oval 23"/>
            <p:cNvSpPr>
              <a:spLocks noChangeArrowheads="1"/>
            </p:cNvSpPr>
            <p:nvPr/>
          </p:nvSpPr>
          <p:spPr bwMode="auto">
            <a:xfrm>
              <a:off x="2909"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Oval 24"/>
            <p:cNvSpPr>
              <a:spLocks noChangeArrowheads="1"/>
            </p:cNvSpPr>
            <p:nvPr/>
          </p:nvSpPr>
          <p:spPr bwMode="auto">
            <a:xfrm>
              <a:off x="2985" y="1763"/>
              <a:ext cx="17" cy="17"/>
            </a:xfrm>
            <a:prstGeom prst="ellipse">
              <a:avLst/>
            </a:prstGeom>
            <a:solidFill>
              <a:srgbClr val="34384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6" name="文本框 55"/>
          <p:cNvSpPr txBox="1"/>
          <p:nvPr/>
        </p:nvSpPr>
        <p:spPr>
          <a:xfrm>
            <a:off x="191645" y="1841888"/>
            <a:ext cx="4999634" cy="1568450"/>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rPr>
              <a:t>GOAL   &amp;</a:t>
            </a:r>
            <a:endPar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rPr>
              <a:t>EXPECTATIONS</a:t>
            </a:r>
            <a:endParaRPr kumimoji="0" lang="en-US" altLang="zh-CN" sz="48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nvGrpSpPr>
          <p:cNvPr id="3" name="组合 2"/>
          <p:cNvGrpSpPr/>
          <p:nvPr/>
        </p:nvGrpSpPr>
        <p:grpSpPr>
          <a:xfrm>
            <a:off x="7528525" y="231423"/>
            <a:ext cx="1344541" cy="374106"/>
            <a:chOff x="5654570" y="1332090"/>
            <a:chExt cx="1344541" cy="438238"/>
          </a:xfrm>
        </p:grpSpPr>
        <p:sp>
          <p:nvSpPr>
            <p:cNvPr id="2" name="矩形: 圆角 1"/>
            <p:cNvSpPr/>
            <p:nvPr/>
          </p:nvSpPr>
          <p:spPr>
            <a:xfrm>
              <a:off x="5705951" y="1332090"/>
              <a:ext cx="1241778" cy="425053"/>
            </a:xfrm>
            <a:prstGeom prst="roundRect">
              <a:avLst>
                <a:gd name="adj" fmla="val 5000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6" name="文本框 65"/>
            <p:cNvSpPr txBox="1"/>
            <p:nvPr/>
          </p:nvSpPr>
          <p:spPr>
            <a:xfrm>
              <a:off x="5654570" y="1375340"/>
              <a:ext cx="1344541" cy="39498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rPr>
                <a:t>SUFE</a:t>
              </a:r>
              <a:endParaRPr kumimoji="0" lang="en-US" altLang="zh-CN" sz="16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grpSp>
      <p:grpSp>
        <p:nvGrpSpPr>
          <p:cNvPr id="7" name="组合 6"/>
          <p:cNvGrpSpPr/>
          <p:nvPr/>
        </p:nvGrpSpPr>
        <p:grpSpPr>
          <a:xfrm>
            <a:off x="8553450" y="4899660"/>
            <a:ext cx="266700" cy="106680"/>
            <a:chOff x="5717540" y="901700"/>
            <a:chExt cx="266700" cy="106680"/>
          </a:xfrm>
        </p:grpSpPr>
        <p:cxnSp>
          <p:nvCxnSpPr>
            <p:cNvPr id="6" name="直接连接符 5"/>
            <p:cNvCxnSpPr/>
            <p:nvPr/>
          </p:nvCxnSpPr>
          <p:spPr>
            <a:xfrm>
              <a:off x="5717540" y="90170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5717540" y="95504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5717540" y="1008380"/>
              <a:ext cx="2667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9" name="文本框 68"/>
          <p:cNvSpPr txBox="1"/>
          <p:nvPr/>
        </p:nvSpPr>
        <p:spPr>
          <a:xfrm>
            <a:off x="7195910" y="1844501"/>
            <a:ext cx="1841764" cy="1323439"/>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defRPr/>
            </a:pPr>
            <a:r>
              <a:rPr kumimoji="0" lang="en-US" altLang="zh-CN" sz="8000" b="1" i="0" u="none" strike="noStrike" kern="1200" cap="none" spc="0" normalizeH="0" baseline="0" noProof="0">
                <a:ln>
                  <a:noFill/>
                </a:ln>
                <a:effectLst/>
                <a:uLnTx/>
                <a:uFillTx/>
                <a:latin typeface="Century Gothic" panose="020B0502020202020204"/>
                <a:ea typeface="微软雅黑 Light" panose="020B0502040204020203" charset="-122"/>
                <a:cs typeface="+mn-cs"/>
              </a:rPr>
              <a:t>-03</a:t>
            </a:r>
            <a:endParaRPr kumimoji="0" lang="en-US" altLang="zh-CN" sz="8000" b="1" i="0" u="none" strike="noStrike" kern="1200" cap="none" spc="0" normalizeH="0" baseline="0" noProof="0">
              <a:ln>
                <a:noFill/>
              </a:ln>
              <a:effectLst/>
              <a:uLnTx/>
              <a:uFillTx/>
              <a:latin typeface="Century Gothic" panose="020B0502020202020204"/>
              <a:ea typeface="微软雅黑 Light" panose="020B0502040204020203" charset="-122"/>
              <a:cs typeface="+mn-cs"/>
            </a:endParaRPr>
          </a:p>
        </p:txBody>
      </p:sp>
      <p:cxnSp>
        <p:nvCxnSpPr>
          <p:cNvPr id="5" name="直接连接符 4"/>
          <p:cNvCxnSpPr/>
          <p:nvPr/>
        </p:nvCxnSpPr>
        <p:spPr>
          <a:xfrm flipH="1">
            <a:off x="4859079" y="2626242"/>
            <a:ext cx="2296633" cy="0"/>
          </a:xfrm>
          <a:prstGeom prst="line">
            <a:avLst/>
          </a:prstGeom>
          <a:ln w="1143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79387" y="725640"/>
            <a:ext cx="3692221" cy="3692221"/>
            <a:chOff x="179387" y="725640"/>
            <a:chExt cx="3692221" cy="3692221"/>
          </a:xfrm>
        </p:grpSpPr>
        <p:grpSp>
          <p:nvGrpSpPr>
            <p:cNvPr id="5" name="组合 4"/>
            <p:cNvGrpSpPr/>
            <p:nvPr/>
          </p:nvGrpSpPr>
          <p:grpSpPr>
            <a:xfrm>
              <a:off x="179387" y="725640"/>
              <a:ext cx="3692221" cy="3692221"/>
              <a:chOff x="2328124" y="1802087"/>
              <a:chExt cx="186990" cy="186990"/>
            </a:xfrm>
          </p:grpSpPr>
          <p:sp>
            <p:nvSpPr>
              <p:cNvPr id="8" name="圆: 空心 7"/>
              <p:cNvSpPr/>
              <p:nvPr/>
            </p:nvSpPr>
            <p:spPr>
              <a:xfrm>
                <a:off x="2328124" y="1802087"/>
                <a:ext cx="186990" cy="186990"/>
              </a:xfrm>
              <a:prstGeom prst="donut">
                <a:avLst>
                  <a:gd name="adj" fmla="val 8442"/>
                </a:avLst>
              </a:prstGeom>
              <a:noFill/>
              <a:ln w="3175">
                <a:gradFill>
                  <a:gsLst>
                    <a:gs pos="0">
                      <a:schemeClr val="accent1">
                        <a:lumMod val="5000"/>
                        <a:lumOff val="9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9" name="圆: 空心 8"/>
              <p:cNvSpPr/>
              <p:nvPr/>
            </p:nvSpPr>
            <p:spPr>
              <a:xfrm>
                <a:off x="2354027" y="1827990"/>
                <a:ext cx="135184" cy="135184"/>
              </a:xfrm>
              <a:prstGeom prst="donut">
                <a:avLst>
                  <a:gd name="adj" fmla="val 11677"/>
                </a:avLst>
              </a:prstGeom>
              <a:noFill/>
              <a:ln w="3175">
                <a:gradFill>
                  <a:gsLst>
                    <a:gs pos="0">
                      <a:schemeClr val="accent1">
                        <a:lumMod val="5000"/>
                        <a:lumOff val="9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10" name="圆: 空心 9"/>
              <p:cNvSpPr/>
              <p:nvPr/>
            </p:nvSpPr>
            <p:spPr>
              <a:xfrm>
                <a:off x="2379931" y="1853894"/>
                <a:ext cx="83376" cy="83376"/>
              </a:xfrm>
              <a:prstGeom prst="donut">
                <a:avLst>
                  <a:gd name="adj" fmla="val 18932"/>
                </a:avLst>
              </a:prstGeom>
              <a:noFill/>
              <a:ln w="3175">
                <a:gradFill>
                  <a:gsLst>
                    <a:gs pos="0">
                      <a:schemeClr val="accent1">
                        <a:lumMod val="5000"/>
                        <a:lumOff val="9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grpSp>
        <p:sp>
          <p:nvSpPr>
            <p:cNvPr id="6" name="椭圆 5"/>
            <p:cNvSpPr/>
            <p:nvPr/>
          </p:nvSpPr>
          <p:spPr>
            <a:xfrm>
              <a:off x="869985" y="1405005"/>
              <a:ext cx="2316398" cy="2316398"/>
            </a:xfrm>
            <a:prstGeom prst="ellipse">
              <a:avLst/>
            </a:prstGeom>
            <a:solidFill>
              <a:srgbClr val="262626"/>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sp>
          <p:nvSpPr>
            <p:cNvPr id="7" name="弧形 6"/>
            <p:cNvSpPr/>
            <p:nvPr/>
          </p:nvSpPr>
          <p:spPr>
            <a:xfrm>
              <a:off x="690665" y="1225685"/>
              <a:ext cx="2675038" cy="2675038"/>
            </a:xfrm>
            <a:prstGeom prst="arc">
              <a:avLst>
                <a:gd name="adj1" fmla="val 4099064"/>
                <a:gd name="adj2" fmla="val 15456673"/>
              </a:avLst>
            </a:prstGeom>
            <a:ln w="38100" cap="rnd">
              <a:round/>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sp>
        <p:nvSpPr>
          <p:cNvPr id="11" name="文本框 10"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514849" y="2332954"/>
            <a:ext cx="3020643" cy="460375"/>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ctr" defTabSz="4572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prstClr val="white"/>
                </a:solidFill>
                <a:effectLst/>
                <a:uLnTx/>
                <a:uFillTx/>
                <a:latin typeface="Century Gothic" panose="020B0502020202020204" pitchFamily="34" charset="0"/>
                <a:ea typeface="微软雅黑" panose="020B0503020204020204" pitchFamily="34" charset="-122"/>
                <a:cs typeface="+mn-cs"/>
              </a:rPr>
              <a:t>EXPECTATIONS</a:t>
            </a:r>
            <a:endParaRPr kumimoji="0" lang="en-US" altLang="zh-CN" sz="2400" b="1" i="0" u="none" strike="noStrike" kern="1200" cap="none" spc="0" normalizeH="0" baseline="0" noProof="0">
              <a:ln>
                <a:noFill/>
              </a:ln>
              <a:solidFill>
                <a:prstClr val="white"/>
              </a:solidFill>
              <a:effectLst/>
              <a:uLnTx/>
              <a:uFillTx/>
              <a:latin typeface="Century Gothic" panose="020B0502020202020204" pitchFamily="34" charset="0"/>
              <a:ea typeface="微软雅黑" panose="020B0503020204020204" pitchFamily="34" charset="-122"/>
              <a:cs typeface="+mn-cs"/>
            </a:endParaRPr>
          </a:p>
        </p:txBody>
      </p:sp>
      <p:sp>
        <p:nvSpPr>
          <p:cNvPr id="13" name="Freeform 5" descr="e7d195523061f1c09e9d68d7cf438b91ef959ecb14fc25d26BBA7F7DBC18E55DFF4014AF651F0BF2569D4B6C1DA7F1A4683A481403BD872FC687266AD13265C1DE7C373772FD8728ABDD69ADD03BFF5BE2862BC891DBB79EB92A7FA7E029E43EA7524A02B776D8C9DEABEB3B907A76FD74C1D893F5DB3B7F078C3E09BDEEF7F018FCC6F892B1B73C77034C836F6FF9E8"/>
          <p:cNvSpPr>
            <a:spLocks noEditPoints="1"/>
          </p:cNvSpPr>
          <p:nvPr/>
        </p:nvSpPr>
        <p:spPr bwMode="auto">
          <a:xfrm>
            <a:off x="4400550" y="392361"/>
            <a:ext cx="266796" cy="266987"/>
          </a:xfrm>
          <a:custGeom>
            <a:avLst/>
            <a:gdLst>
              <a:gd name="T0" fmla="*/ 292 w 585"/>
              <a:gd name="T1" fmla="*/ 0 h 585"/>
              <a:gd name="T2" fmla="*/ 0 w 585"/>
              <a:gd name="T3" fmla="*/ 293 h 585"/>
              <a:gd name="T4" fmla="*/ 292 w 585"/>
              <a:gd name="T5" fmla="*/ 585 h 585"/>
              <a:gd name="T6" fmla="*/ 584 w 585"/>
              <a:gd name="T7" fmla="*/ 293 h 585"/>
              <a:gd name="T8" fmla="*/ 292 w 585"/>
              <a:gd name="T9" fmla="*/ 0 h 585"/>
              <a:gd name="T10" fmla="*/ 404 w 585"/>
              <a:gd name="T11" fmla="*/ 301 h 585"/>
              <a:gd name="T12" fmla="*/ 383 w 585"/>
              <a:gd name="T13" fmla="*/ 323 h 585"/>
              <a:gd name="T14" fmla="*/ 263 w 585"/>
              <a:gd name="T15" fmla="*/ 443 h 585"/>
              <a:gd name="T16" fmla="*/ 245 w 585"/>
              <a:gd name="T17" fmla="*/ 443 h 585"/>
              <a:gd name="T18" fmla="*/ 224 w 585"/>
              <a:gd name="T19" fmla="*/ 422 h 585"/>
              <a:gd name="T20" fmla="*/ 224 w 585"/>
              <a:gd name="T21" fmla="*/ 404 h 585"/>
              <a:gd name="T22" fmla="*/ 335 w 585"/>
              <a:gd name="T23" fmla="*/ 293 h 585"/>
              <a:gd name="T24" fmla="*/ 224 w 585"/>
              <a:gd name="T25" fmla="*/ 181 h 585"/>
              <a:gd name="T26" fmla="*/ 224 w 585"/>
              <a:gd name="T27" fmla="*/ 163 h 585"/>
              <a:gd name="T28" fmla="*/ 245 w 585"/>
              <a:gd name="T29" fmla="*/ 142 h 585"/>
              <a:gd name="T30" fmla="*/ 263 w 585"/>
              <a:gd name="T31" fmla="*/ 142 h 585"/>
              <a:gd name="T32" fmla="*/ 383 w 585"/>
              <a:gd name="T33" fmla="*/ 263 h 585"/>
              <a:gd name="T34" fmla="*/ 404 w 585"/>
              <a:gd name="T35" fmla="*/ 284 h 585"/>
              <a:gd name="T36" fmla="*/ 404 w 585"/>
              <a:gd name="T37" fmla="*/ 301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85" h="585">
                <a:moveTo>
                  <a:pt x="292" y="0"/>
                </a:moveTo>
                <a:cubicBezTo>
                  <a:pt x="131" y="0"/>
                  <a:pt x="0" y="131"/>
                  <a:pt x="0" y="293"/>
                </a:cubicBezTo>
                <a:cubicBezTo>
                  <a:pt x="0" y="454"/>
                  <a:pt x="131" y="585"/>
                  <a:pt x="292" y="585"/>
                </a:cubicBezTo>
                <a:cubicBezTo>
                  <a:pt x="454" y="585"/>
                  <a:pt x="584" y="454"/>
                  <a:pt x="584" y="293"/>
                </a:cubicBezTo>
                <a:cubicBezTo>
                  <a:pt x="585" y="131"/>
                  <a:pt x="454" y="0"/>
                  <a:pt x="292" y="0"/>
                </a:cubicBezTo>
                <a:close/>
                <a:moveTo>
                  <a:pt x="404" y="301"/>
                </a:moveTo>
                <a:cubicBezTo>
                  <a:pt x="383" y="323"/>
                  <a:pt x="383" y="323"/>
                  <a:pt x="383" y="323"/>
                </a:cubicBezTo>
                <a:cubicBezTo>
                  <a:pt x="263" y="443"/>
                  <a:pt x="263" y="443"/>
                  <a:pt x="263" y="443"/>
                </a:cubicBezTo>
                <a:cubicBezTo>
                  <a:pt x="258" y="448"/>
                  <a:pt x="250" y="448"/>
                  <a:pt x="245" y="443"/>
                </a:cubicBezTo>
                <a:cubicBezTo>
                  <a:pt x="224" y="422"/>
                  <a:pt x="224" y="422"/>
                  <a:pt x="224" y="422"/>
                </a:cubicBezTo>
                <a:cubicBezTo>
                  <a:pt x="219" y="417"/>
                  <a:pt x="219" y="409"/>
                  <a:pt x="224" y="404"/>
                </a:cubicBezTo>
                <a:cubicBezTo>
                  <a:pt x="335" y="293"/>
                  <a:pt x="335" y="293"/>
                  <a:pt x="335" y="293"/>
                </a:cubicBezTo>
                <a:cubicBezTo>
                  <a:pt x="224" y="181"/>
                  <a:pt x="224" y="181"/>
                  <a:pt x="224" y="181"/>
                </a:cubicBezTo>
                <a:cubicBezTo>
                  <a:pt x="219" y="176"/>
                  <a:pt x="219" y="168"/>
                  <a:pt x="224" y="163"/>
                </a:cubicBezTo>
                <a:cubicBezTo>
                  <a:pt x="245" y="142"/>
                  <a:pt x="245" y="142"/>
                  <a:pt x="245" y="142"/>
                </a:cubicBezTo>
                <a:cubicBezTo>
                  <a:pt x="250" y="137"/>
                  <a:pt x="258" y="137"/>
                  <a:pt x="263" y="142"/>
                </a:cubicBezTo>
                <a:cubicBezTo>
                  <a:pt x="383" y="263"/>
                  <a:pt x="383" y="263"/>
                  <a:pt x="383" y="263"/>
                </a:cubicBezTo>
                <a:cubicBezTo>
                  <a:pt x="404" y="284"/>
                  <a:pt x="404" y="284"/>
                  <a:pt x="404" y="284"/>
                </a:cubicBezTo>
                <a:cubicBezTo>
                  <a:pt x="409" y="289"/>
                  <a:pt x="409" y="297"/>
                  <a:pt x="404" y="301"/>
                </a:cubicBezTo>
                <a:close/>
              </a:path>
            </a:pathLst>
          </a:custGeom>
          <a:solidFill>
            <a:schemeClr val="accent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Calibri Light" panose="020F0302020204030204"/>
              <a:ea typeface="微软雅黑 Light" panose="020B0502040204020203" charset="-122"/>
              <a:cs typeface="+mn-cs"/>
            </a:endParaRPr>
          </a:p>
        </p:txBody>
      </p:sp>
      <p:sp>
        <p:nvSpPr>
          <p:cNvPr id="16" name="矩形 15"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670505" y="692647"/>
            <a:ext cx="3715390" cy="575945"/>
          </a:xfrm>
          <a:prstGeom prst="rect">
            <a:avLst/>
          </a:prstGeom>
        </p:spPr>
        <p:txBody>
          <a:bodyPr wrap="square">
            <a:spAutoFit/>
          </a:bodyPr>
          <a:lstStyle/>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采取简约风格设计，承诺零广告，零推广。功能指引简洁明了，七十老妪，三岁稚童都能</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看得懂。敏感肌</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也可以用。</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p:txBody>
      </p:sp>
      <p:sp>
        <p:nvSpPr>
          <p:cNvPr id="17" name="文本框 16"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4672631" y="346432"/>
            <a:ext cx="2808592" cy="36830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ELEGANT &amp; </a:t>
            </a: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SIMPLE</a:t>
            </a:r>
            <a:endPar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endParaRPr>
          </a:p>
        </p:txBody>
      </p:sp>
      <p:sp>
        <p:nvSpPr>
          <p:cNvPr id="18" name="Freeform 5" descr="e7d195523061f1c09e9d68d7cf438b91ef959ecb14fc25d26BBA7F7DBC18E55DFF4014AF651F0BF2569D4B6C1DA7F1A4683A481403BD872FC687266AD13265C1DE7C373772FD8728ABDD69ADD03BFF5BE2862BC891DBB79EB92A7FA7E029E43EA7524A02B776D8C9DEABEB3B907A76FD74C1D893F5DB3B7F078C3E09BDEEF7F018FCC6F892B1B73C77034C836F6FF9E8"/>
          <p:cNvSpPr>
            <a:spLocks noEditPoints="1"/>
          </p:cNvSpPr>
          <p:nvPr/>
        </p:nvSpPr>
        <p:spPr bwMode="auto">
          <a:xfrm>
            <a:off x="4400550" y="1552156"/>
            <a:ext cx="266796" cy="266987"/>
          </a:xfrm>
          <a:custGeom>
            <a:avLst/>
            <a:gdLst>
              <a:gd name="T0" fmla="*/ 292 w 585"/>
              <a:gd name="T1" fmla="*/ 0 h 585"/>
              <a:gd name="T2" fmla="*/ 0 w 585"/>
              <a:gd name="T3" fmla="*/ 293 h 585"/>
              <a:gd name="T4" fmla="*/ 292 w 585"/>
              <a:gd name="T5" fmla="*/ 585 h 585"/>
              <a:gd name="T6" fmla="*/ 584 w 585"/>
              <a:gd name="T7" fmla="*/ 293 h 585"/>
              <a:gd name="T8" fmla="*/ 292 w 585"/>
              <a:gd name="T9" fmla="*/ 0 h 585"/>
              <a:gd name="T10" fmla="*/ 404 w 585"/>
              <a:gd name="T11" fmla="*/ 301 h 585"/>
              <a:gd name="T12" fmla="*/ 383 w 585"/>
              <a:gd name="T13" fmla="*/ 323 h 585"/>
              <a:gd name="T14" fmla="*/ 263 w 585"/>
              <a:gd name="T15" fmla="*/ 443 h 585"/>
              <a:gd name="T16" fmla="*/ 245 w 585"/>
              <a:gd name="T17" fmla="*/ 443 h 585"/>
              <a:gd name="T18" fmla="*/ 224 w 585"/>
              <a:gd name="T19" fmla="*/ 422 h 585"/>
              <a:gd name="T20" fmla="*/ 224 w 585"/>
              <a:gd name="T21" fmla="*/ 404 h 585"/>
              <a:gd name="T22" fmla="*/ 335 w 585"/>
              <a:gd name="T23" fmla="*/ 293 h 585"/>
              <a:gd name="T24" fmla="*/ 224 w 585"/>
              <a:gd name="T25" fmla="*/ 181 h 585"/>
              <a:gd name="T26" fmla="*/ 224 w 585"/>
              <a:gd name="T27" fmla="*/ 163 h 585"/>
              <a:gd name="T28" fmla="*/ 245 w 585"/>
              <a:gd name="T29" fmla="*/ 142 h 585"/>
              <a:gd name="T30" fmla="*/ 263 w 585"/>
              <a:gd name="T31" fmla="*/ 142 h 585"/>
              <a:gd name="T32" fmla="*/ 383 w 585"/>
              <a:gd name="T33" fmla="*/ 263 h 585"/>
              <a:gd name="T34" fmla="*/ 404 w 585"/>
              <a:gd name="T35" fmla="*/ 284 h 585"/>
              <a:gd name="T36" fmla="*/ 404 w 585"/>
              <a:gd name="T37" fmla="*/ 301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85" h="585">
                <a:moveTo>
                  <a:pt x="292" y="0"/>
                </a:moveTo>
                <a:cubicBezTo>
                  <a:pt x="131" y="0"/>
                  <a:pt x="0" y="131"/>
                  <a:pt x="0" y="293"/>
                </a:cubicBezTo>
                <a:cubicBezTo>
                  <a:pt x="0" y="454"/>
                  <a:pt x="131" y="585"/>
                  <a:pt x="292" y="585"/>
                </a:cubicBezTo>
                <a:cubicBezTo>
                  <a:pt x="454" y="585"/>
                  <a:pt x="584" y="454"/>
                  <a:pt x="584" y="293"/>
                </a:cubicBezTo>
                <a:cubicBezTo>
                  <a:pt x="585" y="131"/>
                  <a:pt x="454" y="0"/>
                  <a:pt x="292" y="0"/>
                </a:cubicBezTo>
                <a:close/>
                <a:moveTo>
                  <a:pt x="404" y="301"/>
                </a:moveTo>
                <a:cubicBezTo>
                  <a:pt x="383" y="323"/>
                  <a:pt x="383" y="323"/>
                  <a:pt x="383" y="323"/>
                </a:cubicBezTo>
                <a:cubicBezTo>
                  <a:pt x="263" y="443"/>
                  <a:pt x="263" y="443"/>
                  <a:pt x="263" y="443"/>
                </a:cubicBezTo>
                <a:cubicBezTo>
                  <a:pt x="258" y="448"/>
                  <a:pt x="250" y="448"/>
                  <a:pt x="245" y="443"/>
                </a:cubicBezTo>
                <a:cubicBezTo>
                  <a:pt x="224" y="422"/>
                  <a:pt x="224" y="422"/>
                  <a:pt x="224" y="422"/>
                </a:cubicBezTo>
                <a:cubicBezTo>
                  <a:pt x="219" y="417"/>
                  <a:pt x="219" y="409"/>
                  <a:pt x="224" y="404"/>
                </a:cubicBezTo>
                <a:cubicBezTo>
                  <a:pt x="335" y="293"/>
                  <a:pt x="335" y="293"/>
                  <a:pt x="335" y="293"/>
                </a:cubicBezTo>
                <a:cubicBezTo>
                  <a:pt x="224" y="181"/>
                  <a:pt x="224" y="181"/>
                  <a:pt x="224" y="181"/>
                </a:cubicBezTo>
                <a:cubicBezTo>
                  <a:pt x="219" y="176"/>
                  <a:pt x="219" y="168"/>
                  <a:pt x="224" y="163"/>
                </a:cubicBezTo>
                <a:cubicBezTo>
                  <a:pt x="245" y="142"/>
                  <a:pt x="245" y="142"/>
                  <a:pt x="245" y="142"/>
                </a:cubicBezTo>
                <a:cubicBezTo>
                  <a:pt x="250" y="137"/>
                  <a:pt x="258" y="137"/>
                  <a:pt x="263" y="142"/>
                </a:cubicBezTo>
                <a:cubicBezTo>
                  <a:pt x="383" y="263"/>
                  <a:pt x="383" y="263"/>
                  <a:pt x="383" y="263"/>
                </a:cubicBezTo>
                <a:cubicBezTo>
                  <a:pt x="404" y="284"/>
                  <a:pt x="404" y="284"/>
                  <a:pt x="404" y="284"/>
                </a:cubicBezTo>
                <a:cubicBezTo>
                  <a:pt x="409" y="289"/>
                  <a:pt x="409" y="297"/>
                  <a:pt x="404" y="301"/>
                </a:cubicBezTo>
                <a:close/>
              </a:path>
            </a:pathLst>
          </a:custGeom>
          <a:solidFill>
            <a:schemeClr val="accent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Calibri Light" panose="020F0302020204030204"/>
              <a:ea typeface="微软雅黑 Light" panose="020B0502040204020203" charset="-122"/>
              <a:cs typeface="+mn-cs"/>
            </a:endParaRPr>
          </a:p>
        </p:txBody>
      </p:sp>
      <p:sp>
        <p:nvSpPr>
          <p:cNvPr id="19" name="矩形 18"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670505" y="1852442"/>
            <a:ext cx="3715390" cy="575945"/>
          </a:xfrm>
          <a:prstGeom prst="rect">
            <a:avLst/>
          </a:prstGeom>
        </p:spPr>
        <p:txBody>
          <a:bodyPr wrap="square">
            <a:spAutoFit/>
          </a:bodyPr>
          <a:lstStyle/>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无广告推广，且无可购买的优先推送，仅根据相关性原则进行内容推荐。</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p:txBody>
      </p:sp>
      <p:sp>
        <p:nvSpPr>
          <p:cNvPr id="20" name="文本框 19"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4672330" y="1506220"/>
            <a:ext cx="3382010" cy="36830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DE-</a:t>
            </a: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COMMERCIALIZATION</a:t>
            </a:r>
            <a:endPar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endParaRPr>
          </a:p>
        </p:txBody>
      </p:sp>
      <p:sp>
        <p:nvSpPr>
          <p:cNvPr id="21" name="Freeform 5" descr="e7d195523061f1c09e9d68d7cf438b91ef959ecb14fc25d26BBA7F7DBC18E55DFF4014AF651F0BF2569D4B6C1DA7F1A4683A481403BD872FC687266AD13265C1DE7C373772FD8728ABDD69ADD03BFF5BE2862BC891DBB79EB92A7FA7E029E43EA7524A02B776D8C9DEABEB3B907A76FD74C1D893F5DB3B7F078C3E09BDEEF7F018FCC6F892B1B73C77034C836F6FF9E8"/>
          <p:cNvSpPr>
            <a:spLocks noEditPoints="1"/>
          </p:cNvSpPr>
          <p:nvPr/>
        </p:nvSpPr>
        <p:spPr bwMode="auto">
          <a:xfrm>
            <a:off x="4400550" y="2711951"/>
            <a:ext cx="266796" cy="266987"/>
          </a:xfrm>
          <a:custGeom>
            <a:avLst/>
            <a:gdLst>
              <a:gd name="T0" fmla="*/ 292 w 585"/>
              <a:gd name="T1" fmla="*/ 0 h 585"/>
              <a:gd name="T2" fmla="*/ 0 w 585"/>
              <a:gd name="T3" fmla="*/ 293 h 585"/>
              <a:gd name="T4" fmla="*/ 292 w 585"/>
              <a:gd name="T5" fmla="*/ 585 h 585"/>
              <a:gd name="T6" fmla="*/ 584 w 585"/>
              <a:gd name="T7" fmla="*/ 293 h 585"/>
              <a:gd name="T8" fmla="*/ 292 w 585"/>
              <a:gd name="T9" fmla="*/ 0 h 585"/>
              <a:gd name="T10" fmla="*/ 404 w 585"/>
              <a:gd name="T11" fmla="*/ 301 h 585"/>
              <a:gd name="T12" fmla="*/ 383 w 585"/>
              <a:gd name="T13" fmla="*/ 323 h 585"/>
              <a:gd name="T14" fmla="*/ 263 w 585"/>
              <a:gd name="T15" fmla="*/ 443 h 585"/>
              <a:gd name="T16" fmla="*/ 245 w 585"/>
              <a:gd name="T17" fmla="*/ 443 h 585"/>
              <a:gd name="T18" fmla="*/ 224 w 585"/>
              <a:gd name="T19" fmla="*/ 422 h 585"/>
              <a:gd name="T20" fmla="*/ 224 w 585"/>
              <a:gd name="T21" fmla="*/ 404 h 585"/>
              <a:gd name="T22" fmla="*/ 335 w 585"/>
              <a:gd name="T23" fmla="*/ 293 h 585"/>
              <a:gd name="T24" fmla="*/ 224 w 585"/>
              <a:gd name="T25" fmla="*/ 181 h 585"/>
              <a:gd name="T26" fmla="*/ 224 w 585"/>
              <a:gd name="T27" fmla="*/ 163 h 585"/>
              <a:gd name="T28" fmla="*/ 245 w 585"/>
              <a:gd name="T29" fmla="*/ 142 h 585"/>
              <a:gd name="T30" fmla="*/ 263 w 585"/>
              <a:gd name="T31" fmla="*/ 142 h 585"/>
              <a:gd name="T32" fmla="*/ 383 w 585"/>
              <a:gd name="T33" fmla="*/ 263 h 585"/>
              <a:gd name="T34" fmla="*/ 404 w 585"/>
              <a:gd name="T35" fmla="*/ 284 h 585"/>
              <a:gd name="T36" fmla="*/ 404 w 585"/>
              <a:gd name="T37" fmla="*/ 301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85" h="585">
                <a:moveTo>
                  <a:pt x="292" y="0"/>
                </a:moveTo>
                <a:cubicBezTo>
                  <a:pt x="131" y="0"/>
                  <a:pt x="0" y="131"/>
                  <a:pt x="0" y="293"/>
                </a:cubicBezTo>
                <a:cubicBezTo>
                  <a:pt x="0" y="454"/>
                  <a:pt x="131" y="585"/>
                  <a:pt x="292" y="585"/>
                </a:cubicBezTo>
                <a:cubicBezTo>
                  <a:pt x="454" y="585"/>
                  <a:pt x="584" y="454"/>
                  <a:pt x="584" y="293"/>
                </a:cubicBezTo>
                <a:cubicBezTo>
                  <a:pt x="585" y="131"/>
                  <a:pt x="454" y="0"/>
                  <a:pt x="292" y="0"/>
                </a:cubicBezTo>
                <a:close/>
                <a:moveTo>
                  <a:pt x="404" y="301"/>
                </a:moveTo>
                <a:cubicBezTo>
                  <a:pt x="383" y="323"/>
                  <a:pt x="383" y="323"/>
                  <a:pt x="383" y="323"/>
                </a:cubicBezTo>
                <a:cubicBezTo>
                  <a:pt x="263" y="443"/>
                  <a:pt x="263" y="443"/>
                  <a:pt x="263" y="443"/>
                </a:cubicBezTo>
                <a:cubicBezTo>
                  <a:pt x="258" y="448"/>
                  <a:pt x="250" y="448"/>
                  <a:pt x="245" y="443"/>
                </a:cubicBezTo>
                <a:cubicBezTo>
                  <a:pt x="224" y="422"/>
                  <a:pt x="224" y="422"/>
                  <a:pt x="224" y="422"/>
                </a:cubicBezTo>
                <a:cubicBezTo>
                  <a:pt x="219" y="417"/>
                  <a:pt x="219" y="409"/>
                  <a:pt x="224" y="404"/>
                </a:cubicBezTo>
                <a:cubicBezTo>
                  <a:pt x="335" y="293"/>
                  <a:pt x="335" y="293"/>
                  <a:pt x="335" y="293"/>
                </a:cubicBezTo>
                <a:cubicBezTo>
                  <a:pt x="224" y="181"/>
                  <a:pt x="224" y="181"/>
                  <a:pt x="224" y="181"/>
                </a:cubicBezTo>
                <a:cubicBezTo>
                  <a:pt x="219" y="176"/>
                  <a:pt x="219" y="168"/>
                  <a:pt x="224" y="163"/>
                </a:cubicBezTo>
                <a:cubicBezTo>
                  <a:pt x="245" y="142"/>
                  <a:pt x="245" y="142"/>
                  <a:pt x="245" y="142"/>
                </a:cubicBezTo>
                <a:cubicBezTo>
                  <a:pt x="250" y="137"/>
                  <a:pt x="258" y="137"/>
                  <a:pt x="263" y="142"/>
                </a:cubicBezTo>
                <a:cubicBezTo>
                  <a:pt x="383" y="263"/>
                  <a:pt x="383" y="263"/>
                  <a:pt x="383" y="263"/>
                </a:cubicBezTo>
                <a:cubicBezTo>
                  <a:pt x="404" y="284"/>
                  <a:pt x="404" y="284"/>
                  <a:pt x="404" y="284"/>
                </a:cubicBezTo>
                <a:cubicBezTo>
                  <a:pt x="409" y="289"/>
                  <a:pt x="409" y="297"/>
                  <a:pt x="404" y="301"/>
                </a:cubicBezTo>
                <a:close/>
              </a:path>
            </a:pathLst>
          </a:custGeom>
          <a:solidFill>
            <a:schemeClr val="accent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Calibri Light" panose="020F0302020204030204"/>
              <a:ea typeface="微软雅黑 Light" panose="020B0502040204020203" charset="-122"/>
              <a:cs typeface="+mn-cs"/>
            </a:endParaRPr>
          </a:p>
        </p:txBody>
      </p:sp>
      <p:sp>
        <p:nvSpPr>
          <p:cNvPr id="22" name="矩形 21"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670505" y="3012237"/>
            <a:ext cx="3715390" cy="575945"/>
          </a:xfrm>
          <a:prstGeom prst="rect">
            <a:avLst/>
          </a:prstGeom>
        </p:spPr>
        <p:txBody>
          <a:bodyPr wrap="square">
            <a:spAutoFit/>
          </a:bodyPr>
          <a:lstStyle/>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社区化管理，由各版块管理员对内容进行监管和审查，对用户发言进行监管，并处理举报，维护</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运行。</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p:txBody>
      </p:sp>
      <p:sp>
        <p:nvSpPr>
          <p:cNvPr id="23" name="文本框 22"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4672330" y="2665730"/>
            <a:ext cx="3382010" cy="36830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COMMUNITY </a:t>
            </a: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MANAGEMENT</a:t>
            </a:r>
            <a:endPar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endParaRPr>
          </a:p>
        </p:txBody>
      </p:sp>
      <p:sp>
        <p:nvSpPr>
          <p:cNvPr id="24" name="Freeform 5" descr="e7d195523061f1c09e9d68d7cf438b91ef959ecb14fc25d26BBA7F7DBC18E55DFF4014AF651F0BF2569D4B6C1DA7F1A4683A481403BD872FC687266AD13265C1DE7C373772FD8728ABDD69ADD03BFF5BE2862BC891DBB79EB92A7FA7E029E43EA7524A02B776D8C9DEABEB3B907A76FD74C1D893F5DB3B7F078C3E09BDEEF7F018FCC6F892B1B73C77034C836F6FF9E8"/>
          <p:cNvSpPr>
            <a:spLocks noEditPoints="1"/>
          </p:cNvSpPr>
          <p:nvPr/>
        </p:nvSpPr>
        <p:spPr bwMode="auto">
          <a:xfrm>
            <a:off x="4400550" y="3871746"/>
            <a:ext cx="266796" cy="266987"/>
          </a:xfrm>
          <a:custGeom>
            <a:avLst/>
            <a:gdLst>
              <a:gd name="T0" fmla="*/ 292 w 585"/>
              <a:gd name="T1" fmla="*/ 0 h 585"/>
              <a:gd name="T2" fmla="*/ 0 w 585"/>
              <a:gd name="T3" fmla="*/ 293 h 585"/>
              <a:gd name="T4" fmla="*/ 292 w 585"/>
              <a:gd name="T5" fmla="*/ 585 h 585"/>
              <a:gd name="T6" fmla="*/ 584 w 585"/>
              <a:gd name="T7" fmla="*/ 293 h 585"/>
              <a:gd name="T8" fmla="*/ 292 w 585"/>
              <a:gd name="T9" fmla="*/ 0 h 585"/>
              <a:gd name="T10" fmla="*/ 404 w 585"/>
              <a:gd name="T11" fmla="*/ 301 h 585"/>
              <a:gd name="T12" fmla="*/ 383 w 585"/>
              <a:gd name="T13" fmla="*/ 323 h 585"/>
              <a:gd name="T14" fmla="*/ 263 w 585"/>
              <a:gd name="T15" fmla="*/ 443 h 585"/>
              <a:gd name="T16" fmla="*/ 245 w 585"/>
              <a:gd name="T17" fmla="*/ 443 h 585"/>
              <a:gd name="T18" fmla="*/ 224 w 585"/>
              <a:gd name="T19" fmla="*/ 422 h 585"/>
              <a:gd name="T20" fmla="*/ 224 w 585"/>
              <a:gd name="T21" fmla="*/ 404 h 585"/>
              <a:gd name="T22" fmla="*/ 335 w 585"/>
              <a:gd name="T23" fmla="*/ 293 h 585"/>
              <a:gd name="T24" fmla="*/ 224 w 585"/>
              <a:gd name="T25" fmla="*/ 181 h 585"/>
              <a:gd name="T26" fmla="*/ 224 w 585"/>
              <a:gd name="T27" fmla="*/ 163 h 585"/>
              <a:gd name="T28" fmla="*/ 245 w 585"/>
              <a:gd name="T29" fmla="*/ 142 h 585"/>
              <a:gd name="T30" fmla="*/ 263 w 585"/>
              <a:gd name="T31" fmla="*/ 142 h 585"/>
              <a:gd name="T32" fmla="*/ 383 w 585"/>
              <a:gd name="T33" fmla="*/ 263 h 585"/>
              <a:gd name="T34" fmla="*/ 404 w 585"/>
              <a:gd name="T35" fmla="*/ 284 h 585"/>
              <a:gd name="T36" fmla="*/ 404 w 585"/>
              <a:gd name="T37" fmla="*/ 301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85" h="585">
                <a:moveTo>
                  <a:pt x="292" y="0"/>
                </a:moveTo>
                <a:cubicBezTo>
                  <a:pt x="131" y="0"/>
                  <a:pt x="0" y="131"/>
                  <a:pt x="0" y="293"/>
                </a:cubicBezTo>
                <a:cubicBezTo>
                  <a:pt x="0" y="454"/>
                  <a:pt x="131" y="585"/>
                  <a:pt x="292" y="585"/>
                </a:cubicBezTo>
                <a:cubicBezTo>
                  <a:pt x="454" y="585"/>
                  <a:pt x="584" y="454"/>
                  <a:pt x="584" y="293"/>
                </a:cubicBezTo>
                <a:cubicBezTo>
                  <a:pt x="585" y="131"/>
                  <a:pt x="454" y="0"/>
                  <a:pt x="292" y="0"/>
                </a:cubicBezTo>
                <a:close/>
                <a:moveTo>
                  <a:pt x="404" y="301"/>
                </a:moveTo>
                <a:cubicBezTo>
                  <a:pt x="383" y="323"/>
                  <a:pt x="383" y="323"/>
                  <a:pt x="383" y="323"/>
                </a:cubicBezTo>
                <a:cubicBezTo>
                  <a:pt x="263" y="443"/>
                  <a:pt x="263" y="443"/>
                  <a:pt x="263" y="443"/>
                </a:cubicBezTo>
                <a:cubicBezTo>
                  <a:pt x="258" y="448"/>
                  <a:pt x="250" y="448"/>
                  <a:pt x="245" y="443"/>
                </a:cubicBezTo>
                <a:cubicBezTo>
                  <a:pt x="224" y="422"/>
                  <a:pt x="224" y="422"/>
                  <a:pt x="224" y="422"/>
                </a:cubicBezTo>
                <a:cubicBezTo>
                  <a:pt x="219" y="417"/>
                  <a:pt x="219" y="409"/>
                  <a:pt x="224" y="404"/>
                </a:cubicBezTo>
                <a:cubicBezTo>
                  <a:pt x="335" y="293"/>
                  <a:pt x="335" y="293"/>
                  <a:pt x="335" y="293"/>
                </a:cubicBezTo>
                <a:cubicBezTo>
                  <a:pt x="224" y="181"/>
                  <a:pt x="224" y="181"/>
                  <a:pt x="224" y="181"/>
                </a:cubicBezTo>
                <a:cubicBezTo>
                  <a:pt x="219" y="176"/>
                  <a:pt x="219" y="168"/>
                  <a:pt x="224" y="163"/>
                </a:cubicBezTo>
                <a:cubicBezTo>
                  <a:pt x="245" y="142"/>
                  <a:pt x="245" y="142"/>
                  <a:pt x="245" y="142"/>
                </a:cubicBezTo>
                <a:cubicBezTo>
                  <a:pt x="250" y="137"/>
                  <a:pt x="258" y="137"/>
                  <a:pt x="263" y="142"/>
                </a:cubicBezTo>
                <a:cubicBezTo>
                  <a:pt x="383" y="263"/>
                  <a:pt x="383" y="263"/>
                  <a:pt x="383" y="263"/>
                </a:cubicBezTo>
                <a:cubicBezTo>
                  <a:pt x="404" y="284"/>
                  <a:pt x="404" y="284"/>
                  <a:pt x="404" y="284"/>
                </a:cubicBezTo>
                <a:cubicBezTo>
                  <a:pt x="409" y="289"/>
                  <a:pt x="409" y="297"/>
                  <a:pt x="404" y="301"/>
                </a:cubicBezTo>
                <a:close/>
              </a:path>
            </a:pathLst>
          </a:custGeom>
          <a:solidFill>
            <a:schemeClr val="accent1"/>
          </a:solidFill>
          <a:ln>
            <a:noFill/>
            <a:prstDash val="dash"/>
          </a:ln>
          <a:effectLst>
            <a:outerShdw blurRad="381000" dist="1016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Calibri Light" panose="020F0302020204030204"/>
              <a:ea typeface="微软雅黑 Light" panose="020B0502040204020203" charset="-122"/>
              <a:cs typeface="+mn-cs"/>
            </a:endParaRPr>
          </a:p>
        </p:txBody>
      </p:sp>
      <p:sp>
        <p:nvSpPr>
          <p:cNvPr id="25" name="矩形 24" descr="e7d195523061f1c09e9d68d7cf438b91ef959ecb14fc25d26BBA7F7DBC18E55DFF4014AF651F0BF2569D4B6C1DA7F1A4683A481403BD872FC687266AD13265C1DE7C373772FD8728ABDD69ADD03BFF5BE2862BC891DBB79EC0B81FB75486405D5064442904236646CF49102BEE5E1B895458B641CA0D6C7889FDD78D23C2B1BC47745F4B67C4FF437063ECD1606ECED6"/>
          <p:cNvSpPr/>
          <p:nvPr/>
        </p:nvSpPr>
        <p:spPr>
          <a:xfrm>
            <a:off x="4670505" y="4172032"/>
            <a:ext cx="3715390" cy="818515"/>
          </a:xfrm>
          <a:prstGeom prst="rect">
            <a:avLst/>
          </a:prstGeom>
        </p:spPr>
        <p:txBody>
          <a:bodyPr wrap="square">
            <a:spAutoFit/>
          </a:bodyPr>
          <a:lstStyle/>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根据每个用户的偏好创建一个每日的信息推送小花篮，即一个与用户近期关心内容相关性高的文章和书籍组成的</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集合。</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a:p>
            <a:pPr marL="0" marR="0" lvl="0" indent="0" algn="l" defTabSz="685800" rtl="0" eaLnBrk="1" fontAlgn="auto" latinLnBrk="0" hangingPunct="1">
              <a:lnSpc>
                <a:spcPct val="150000"/>
              </a:lnSpc>
              <a:spcBef>
                <a:spcPts val="0"/>
              </a:spcBef>
              <a:spcAft>
                <a:spcPts val="0"/>
              </a:spcAft>
              <a:buClr>
                <a:srgbClr val="E7E6E6">
                  <a:lumMod val="10000"/>
                </a:srgbClr>
              </a:buClr>
              <a:buSzTx/>
              <a:buFontTx/>
              <a:buNone/>
              <a:defRPr/>
            </a:pP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且信息检索允许自由设定黑白名单，进行</a:t>
            </a:r>
            <a:r>
              <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rPr>
              <a:t>筛选。</a:t>
            </a:r>
            <a:endParaRPr kumimoji="0" lang="zh-CN" altLang="en-US" sz="1050" b="0" i="0" u="none" strike="noStrike" kern="1200" cap="none" spc="0" normalizeH="0" baseline="0" noProof="0">
              <a:ln>
                <a:noFill/>
              </a:ln>
              <a:effectLst/>
              <a:uLnTx/>
              <a:uFillTx/>
              <a:latin typeface="Calibri Light" panose="020F0302020204030204"/>
              <a:ea typeface="微软雅黑" panose="020B0503020204020204" pitchFamily="34" charset="-122"/>
              <a:cs typeface="+mn-ea"/>
              <a:sym typeface="Calibri" panose="020F0502020204030204" pitchFamily="34" charset="0"/>
            </a:endParaRPr>
          </a:p>
        </p:txBody>
      </p:sp>
      <p:sp>
        <p:nvSpPr>
          <p:cNvPr id="26" name="文本框 25" descr="e7d195523061f1c09e9d68d7cf438b91ef959ecb14fc25d26BBA7F7DBC18E55DFF4014AF651F0BF2569D4B6C1DA7F1A4683A481403BD872FC687266AD13265C1DE7C373772FD8728ABDD69ADD03BFF5BE2862BC891DBB79EF84BF418A889B226CF9C0CB1BFFED779B0ECBE1C944F05400A013ADFFA7A2B3CCAAF7701251FF12675319688C370005A869A8358FC9497EA"/>
          <p:cNvSpPr txBox="1"/>
          <p:nvPr/>
        </p:nvSpPr>
        <p:spPr>
          <a:xfrm>
            <a:off x="4672631" y="3825817"/>
            <a:ext cx="2808592" cy="368300"/>
          </a:xfrm>
          <a:prstGeom prst="rect">
            <a:avLst/>
          </a:prstGeom>
          <a:noFill/>
        </p:spPr>
        <p:txBody>
          <a:bodyPr wrap="square" rtlCol="0">
            <a:spAutoFit/>
          </a:bodyPr>
          <a:lstStyle>
            <a:defPPr>
              <a:defRPr lang="en-US"/>
            </a:defPPr>
            <a:lvl1pPr>
              <a:defRPr sz="3200" b="1">
                <a:solidFill>
                  <a:schemeClr val="tx1">
                    <a:lumMod val="85000"/>
                    <a:lumOff val="15000"/>
                  </a:schemeClr>
                </a:solidFill>
                <a:latin typeface="Century Gothic" panose="020B0502020202020204" pitchFamily="34" charset="0"/>
                <a:ea typeface="+mj-ea"/>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SELECTED CONTEN</a:t>
            </a:r>
            <a:r>
              <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rPr>
              <a:t>T</a:t>
            </a:r>
            <a:endParaRPr kumimoji="0" lang="en-US" altLang="zh-CN" sz="1800" b="1" i="0" u="none" strike="noStrike" kern="1200" cap="none" spc="0" normalizeH="0" baseline="0" noProof="0">
              <a:ln>
                <a:noFill/>
              </a:ln>
              <a:solidFill>
                <a:schemeClr val="tx1"/>
              </a:solidFill>
              <a:effectLst/>
              <a:uLnTx/>
              <a:uFillTx/>
              <a:latin typeface="Century Gothic" panose="020B0502020202020204" pitchFamily="34" charset="0"/>
              <a:ea typeface="微软雅黑" panose="020B0503020204020204" pitchFamily="34" charset="-122"/>
              <a:cs typeface="+mn-cs"/>
            </a:endParaRPr>
          </a:p>
        </p:txBody>
      </p:sp>
    </p:spTree>
  </p:cSld>
  <p:clrMapOvr>
    <a:masterClrMapping/>
  </p:clrMapOvr>
</p:sld>
</file>

<file path=ppt/tags/tag1.xml><?xml version="1.0" encoding="utf-8"?>
<p:tagLst xmlns:p="http://schemas.openxmlformats.org/presentationml/2006/main">
  <p:tag name="KSO_WPP_MARK_KEY" val="f72c5234-1669-444d-bcfe-ab542bb3416d"/>
  <p:tag name="COMMONDATA" val="eyJjb3VudCI6MywiaGRpZCI6IjIxYTNlNmZhZjFhZjNmYTlhZDZiZTFlMDJjMTEwYjZhIiwidXNlckNvdW50IjozfQ=="/>
</p:tagLst>
</file>

<file path=ppt/theme/theme1.xml><?xml version="1.0" encoding="utf-8"?>
<a:theme xmlns:a="http://schemas.openxmlformats.org/drawingml/2006/main" name="1_Office 主题​​">
  <a:themeElements>
    <a:clrScheme name="北欧4">
      <a:dk1>
        <a:sysClr val="windowText" lastClr="000000"/>
      </a:dk1>
      <a:lt1>
        <a:sysClr val="window" lastClr="FFFFFF"/>
      </a:lt1>
      <a:dk2>
        <a:srgbClr val="000000"/>
      </a:dk2>
      <a:lt2>
        <a:srgbClr val="F8F8F8"/>
      </a:lt2>
      <a:accent1>
        <a:srgbClr val="000000"/>
      </a:accent1>
      <a:accent2>
        <a:srgbClr val="000000"/>
      </a:accent2>
      <a:accent3>
        <a:srgbClr val="000000"/>
      </a:accent3>
      <a:accent4>
        <a:srgbClr val="595959"/>
      </a:accent4>
      <a:accent5>
        <a:srgbClr val="5F5F5F"/>
      </a:accent5>
      <a:accent6>
        <a:srgbClr val="4D4D4D"/>
      </a:accent6>
      <a:hlink>
        <a:srgbClr val="000000"/>
      </a:hlink>
      <a:folHlink>
        <a:srgbClr val="919191"/>
      </a:folHlink>
    </a:clrScheme>
    <a:fontScheme name="标准5">
      <a:majorFont>
        <a:latin typeface="Century Gothic"/>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1273</Words>
  <Application>WPS 演示</Application>
  <PresentationFormat>全屏显示(16:9)</PresentationFormat>
  <Paragraphs>137</Paragraphs>
  <Slides>11</Slides>
  <Notes>0</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11</vt:i4>
      </vt:variant>
    </vt:vector>
  </HeadingPairs>
  <TitlesOfParts>
    <vt:vector size="33" baseType="lpstr">
      <vt:lpstr>Arial</vt:lpstr>
      <vt:lpstr>宋体</vt:lpstr>
      <vt:lpstr>Wingdings</vt:lpstr>
      <vt:lpstr>Century Gothic</vt:lpstr>
      <vt:lpstr>微软雅黑 Light</vt:lpstr>
      <vt:lpstr>Calibri Light</vt:lpstr>
      <vt:lpstr>微软雅黑</vt:lpstr>
      <vt:lpstr>Calibri</vt:lpstr>
      <vt:lpstr>Century Gothic</vt:lpstr>
      <vt:lpstr>Arial Unicode MS</vt:lpstr>
      <vt:lpstr>Gill Sans</vt:lpstr>
      <vt:lpstr>Gill Sans MT</vt:lpstr>
      <vt:lpstr>Microsoft YaHei UI</vt:lpstr>
      <vt:lpstr>Calibri Light</vt:lpstr>
      <vt:lpstr>华文琥珀</vt:lpstr>
      <vt:lpstr>华文楷体</vt:lpstr>
      <vt:lpstr>华文新魏</vt:lpstr>
      <vt:lpstr>华文彩云</vt:lpstr>
      <vt:lpstr>华文宋体</vt:lpstr>
      <vt:lpstr>华文仿宋</vt:lpstr>
      <vt:lpstr>华文中宋</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哒哒 熊猫</dc:creator>
  <cp:lastModifiedBy>EGO</cp:lastModifiedBy>
  <cp:revision>150</cp:revision>
  <dcterms:created xsi:type="dcterms:W3CDTF">2020-12-13T14:33:00Z</dcterms:created>
  <dcterms:modified xsi:type="dcterms:W3CDTF">2022-11-13T16:29:13Z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KSOTemplateUUID">
    <vt:lpwstr>v1.0_mb_kEC4ml/Upvu5XcLbLRNk8Q==</vt:lpwstr>
  </property>
  <property fmtid="{D5CDD505-2E9C-101B-9397-08002B2CF9AE}" pid="4" name="ICV">
    <vt:lpwstr>0A0772870B6C48699BFD3745662EB95F</vt:lpwstr>
  </property>
</Properties>
</file>

<file path=docProps/thumbnail.jpeg>
</file>